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charts/chart1.xml" ContentType="application/vnd.openxmlformats-officedocument.drawingml.chart+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2110774331b04c99" /><Relationship Type="http://schemas.openxmlformats.org/officeDocument/2006/relationships/extended-properties" Target="/docProps/app.xml" Id="Rff4c3009907f4718" /><Relationship Type="http://schemas.openxmlformats.org/officeDocument/2006/relationships/officeDocument" Target="/ppt/presentation.xml" Id="R31be264105f84f9e" /></Relationships>
</file>

<file path=ppt/presentation.xml><?xml version="1.0" encoding="utf-8"?>
<p:presentation xmlns:p="http://schemas.openxmlformats.org/presentationml/2006/main">
  <p:sldMasterIdLst>
    <p:sldMasterId xmlns:r="http://schemas.openxmlformats.org/officeDocument/2006/relationships" id="2147483648" r:id="R603d3649fc9b4248"/>
  </p:sldMasterIdLst>
  <p:notesMasterIdLst>
    <p:notesMasterId xmlns:r="http://schemas.openxmlformats.org/officeDocument/2006/relationships" r:id="R5ec43b2a7ea84d1d"/>
  </p:notesMasterIdLst>
  <p:sldIdLst>
    <p:sldId xmlns:r="http://schemas.openxmlformats.org/officeDocument/2006/relationships" id="256" r:id="R377aa49ec2d24649"/>
    <p:sldId xmlns:r="http://schemas.openxmlformats.org/officeDocument/2006/relationships" id="257" r:id="R95b549a96bfb4afd"/>
    <p:sldId xmlns:r="http://schemas.openxmlformats.org/officeDocument/2006/relationships" id="258" r:id="R59d95d453f07436f"/>
    <p:sldId xmlns:r="http://schemas.openxmlformats.org/officeDocument/2006/relationships" id="259" r:id="R6d5c17ac800a49d2"/>
    <p:sldId xmlns:r="http://schemas.openxmlformats.org/officeDocument/2006/relationships" id="260" r:id="R1e6166aa7b0c41a9"/>
    <p:sldId xmlns:r="http://schemas.openxmlformats.org/officeDocument/2006/relationships" id="261" r:id="Raee76dcdbfd34dab"/>
    <p:sldId xmlns:r="http://schemas.openxmlformats.org/officeDocument/2006/relationships" id="262" r:id="Rffee1ca7ac914789"/>
    <p:sldId xmlns:r="http://schemas.openxmlformats.org/officeDocument/2006/relationships" id="263" r:id="R76b6ec32f49340a8"/>
    <p:sldId xmlns:r="http://schemas.openxmlformats.org/officeDocument/2006/relationships" id="264" r:id="Rc77fccfa6eb647e7"/>
    <p:sldId xmlns:r="http://schemas.openxmlformats.org/officeDocument/2006/relationships" id="265" r:id="Rb4d2e648d3dd4800"/>
    <p:sldId xmlns:r="http://schemas.openxmlformats.org/officeDocument/2006/relationships" id="266" r:id="R19e1ea9a8bb148bd"/>
    <p:sldId xmlns:r="http://schemas.openxmlformats.org/officeDocument/2006/relationships" id="267" r:id="R084235510bb24006"/>
    <p:sldId xmlns:r="http://schemas.openxmlformats.org/officeDocument/2006/relationships" id="268" r:id="R95b71267a64145f8"/>
    <p:sldId xmlns:r="http://schemas.openxmlformats.org/officeDocument/2006/relationships" id="269" r:id="Rf4aaf95279724442"/>
    <p:sldId xmlns:r="http://schemas.openxmlformats.org/officeDocument/2006/relationships" id="270" r:id="Rfac7bb4034bb4354"/>
    <p:sldId xmlns:r="http://schemas.openxmlformats.org/officeDocument/2006/relationships" id="271" r:id="R25eeed5fce5c499d"/>
    <p:sldId xmlns:r="http://schemas.openxmlformats.org/officeDocument/2006/relationships" id="272" r:id="Rdd4806230ace4b4d"/>
    <p:sldId xmlns:r="http://schemas.openxmlformats.org/officeDocument/2006/relationships" id="273" r:id="R4f17abe80737436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a11a3f1b52f4d51" /><Relationship Type="http://schemas.openxmlformats.org/officeDocument/2006/relationships/slideMaster" Target="/ppt/slideMasters/slideMaster1.xml" Id="R603d3649fc9b4248" /><Relationship Type="http://schemas.openxmlformats.org/officeDocument/2006/relationships/notesMaster" Target="/ppt/notesMasters/notesMaster1.xml" Id="R5ec43b2a7ea84d1d" /><Relationship Type="http://schemas.openxmlformats.org/officeDocument/2006/relationships/presProps" Target="/ppt/presProps.xml" Id="R78763f866ab54c87" /><Relationship Type="http://schemas.openxmlformats.org/officeDocument/2006/relationships/tableStyles" Target="/ppt/tableStyles.xml" Id="Rfa07d953d2cb48f5" /><Relationship Type="http://schemas.openxmlformats.org/officeDocument/2006/relationships/slide" Target="/ppt/slides/slide1.xml" Id="R377aa49ec2d24649" /><Relationship Type="http://schemas.openxmlformats.org/officeDocument/2006/relationships/slide" Target="/ppt/slides/slide2.xml" Id="R95b549a96bfb4afd" /><Relationship Type="http://schemas.openxmlformats.org/officeDocument/2006/relationships/slide" Target="/ppt/slides/slide3.xml" Id="R59d95d453f07436f" /><Relationship Type="http://schemas.openxmlformats.org/officeDocument/2006/relationships/slide" Target="/ppt/slides/slide4.xml" Id="R6d5c17ac800a49d2" /><Relationship Type="http://schemas.openxmlformats.org/officeDocument/2006/relationships/slide" Target="/ppt/slides/slide5.xml" Id="R1e6166aa7b0c41a9" /><Relationship Type="http://schemas.openxmlformats.org/officeDocument/2006/relationships/slide" Target="/ppt/slides/slide6.xml" Id="Raee76dcdbfd34dab" /><Relationship Type="http://schemas.openxmlformats.org/officeDocument/2006/relationships/slide" Target="/ppt/slides/slide7.xml" Id="Rffee1ca7ac914789" /><Relationship Type="http://schemas.openxmlformats.org/officeDocument/2006/relationships/slide" Target="/ppt/slides/slide8.xml" Id="R76b6ec32f49340a8" /><Relationship Type="http://schemas.openxmlformats.org/officeDocument/2006/relationships/slide" Target="/ppt/slides/slide9.xml" Id="Rc77fccfa6eb647e7" /><Relationship Type="http://schemas.openxmlformats.org/officeDocument/2006/relationships/slide" Target="/ppt/slides/slide10.xml" Id="Rb4d2e648d3dd4800" /><Relationship Type="http://schemas.openxmlformats.org/officeDocument/2006/relationships/slide" Target="/ppt/slides/slide11.xml" Id="R19e1ea9a8bb148bd" /><Relationship Type="http://schemas.openxmlformats.org/officeDocument/2006/relationships/slide" Target="/ppt/slides/slide12.xml" Id="R084235510bb24006" /><Relationship Type="http://schemas.openxmlformats.org/officeDocument/2006/relationships/slide" Target="/ppt/slides/slide13.xml" Id="R95b71267a64145f8" /><Relationship Type="http://schemas.openxmlformats.org/officeDocument/2006/relationships/slide" Target="/ppt/slides/slide14.xml" Id="Rf4aaf95279724442" /><Relationship Type="http://schemas.openxmlformats.org/officeDocument/2006/relationships/slide" Target="/ppt/slides/slide15.xml" Id="Rfac7bb4034bb4354" /><Relationship Type="http://schemas.openxmlformats.org/officeDocument/2006/relationships/slide" Target="/ppt/slides/slide16.xml" Id="R25eeed5fce5c499d" /><Relationship Type="http://schemas.openxmlformats.org/officeDocument/2006/relationships/slide" Target="/ppt/slides/slide17.xml" Id="Rdd4806230ace4b4d" /><Relationship Type="http://schemas.openxmlformats.org/officeDocument/2006/relationships/slide" Target="/ppt/slides/slide18.xml" Id="R4f17abe80737436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ed13f76c76543a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c892fabad614b1d" /><Relationship Type="http://schemas.openxmlformats.org/officeDocument/2006/relationships/notesMaster" Target="/ppt/notesMasters/notesMaster1.xml" Id="R3f832ab5bf3248ff" /></Relationships>
</file>

<file path=ppt/notesSlides/_rels/notesSlide2.xml.rels>&#65279;<?xml version="1.0" encoding="utf-8"?><Relationships xmlns="http://schemas.openxmlformats.org/package/2006/relationships"><Relationship Type="http://schemas.openxmlformats.org/officeDocument/2006/relationships/slide" Target="/ppt/slides/slide2.xml" Id="R527e6ed069274c0f" /><Relationship Type="http://schemas.openxmlformats.org/officeDocument/2006/relationships/notesMaster" Target="/ppt/notesMasters/notesMaster1.xml" Id="R4f78e1e1ed104328" /></Relationships>
</file>

<file path=ppt/notesSlides/_rels/notesSlide3.xml.rels>&#65279;<?xml version="1.0" encoding="utf-8"?><Relationships xmlns="http://schemas.openxmlformats.org/package/2006/relationships"><Relationship Type="http://schemas.openxmlformats.org/officeDocument/2006/relationships/slide" Target="/ppt/slides/slide3.xml" Id="R8a42994247194f8b" /><Relationship Type="http://schemas.openxmlformats.org/officeDocument/2006/relationships/notesMaster" Target="/ppt/notesMasters/notesMaster1.xml" Id="R61a35b53f7e44409" /></Relationships>
</file>

<file path=ppt/notesSlides/_rels/notesSlide4.xml.rels>&#65279;<?xml version="1.0" encoding="utf-8"?><Relationships xmlns="http://schemas.openxmlformats.org/package/2006/relationships"><Relationship Type="http://schemas.openxmlformats.org/officeDocument/2006/relationships/slide" Target="/ppt/slides/slide4.xml" Id="Rdd6578355dd64276" /><Relationship Type="http://schemas.openxmlformats.org/officeDocument/2006/relationships/notesMaster" Target="/ppt/notesMasters/notesMaster1.xml" Id="R0bce509b9d494450" /></Relationships>
</file>

<file path=ppt/notesSlides/_rels/notesSlide5.xml.rels>&#65279;<?xml version="1.0" encoding="utf-8"?><Relationships xmlns="http://schemas.openxmlformats.org/package/2006/relationships"><Relationship Type="http://schemas.openxmlformats.org/officeDocument/2006/relationships/slide" Target="/ppt/slides/slide5.xml" Id="R238d0d89ab88448a" /><Relationship Type="http://schemas.openxmlformats.org/officeDocument/2006/relationships/notesMaster" Target="/ppt/notesMasters/notesMaster1.xml" Id="R1edf98e0ff7b4ac4" /></Relationships>
</file>

<file path=ppt/notesSlides/_rels/notesSlide6.xml.rels>&#65279;<?xml version="1.0" encoding="utf-8"?><Relationships xmlns="http://schemas.openxmlformats.org/package/2006/relationships"><Relationship Type="http://schemas.openxmlformats.org/officeDocument/2006/relationships/slide" Target="/ppt/slides/slide6.xml" Id="Rf824e1ced34e41e3" /><Relationship Type="http://schemas.openxmlformats.org/officeDocument/2006/relationships/notesMaster" Target="/ppt/notesMasters/notesMaster1.xml" Id="R717804dc178b4f03" /></Relationships>
</file>

<file path=ppt/notesSlides/_rels/notesSlide7.xml.rels>&#65279;<?xml version="1.0" encoding="utf-8"?><Relationships xmlns="http://schemas.openxmlformats.org/package/2006/relationships"><Relationship Type="http://schemas.openxmlformats.org/officeDocument/2006/relationships/slide" Target="/ppt/slides/slide7.xml" Id="R09f1109556f14e9a" /><Relationship Type="http://schemas.openxmlformats.org/officeDocument/2006/relationships/notesMaster" Target="/ppt/notesMasters/notesMaster1.xml" Id="R792d938238e9423e" /></Relationships>
</file>

<file path=ppt/notesSlides/_rels/notesSlide8.xml.rels>&#65279;<?xml version="1.0" encoding="utf-8"?><Relationships xmlns="http://schemas.openxmlformats.org/package/2006/relationships"><Relationship Type="http://schemas.openxmlformats.org/officeDocument/2006/relationships/slide" Target="/ppt/slides/slide8.xml" Id="Rdfcade9d36a64a3a" /><Relationship Type="http://schemas.openxmlformats.org/officeDocument/2006/relationships/notesMaster" Target="/ppt/notesMasters/notesMaster1.xml" Id="R7ea69f9b0a1246a2" /></Relationships>
</file>

<file path=ppt/notesSlides/_rels/notesSlide9.xml.rels>&#65279;<?xml version="1.0" encoding="utf-8"?><Relationships xmlns="http://schemas.openxmlformats.org/package/2006/relationships"><Relationship Type="http://schemas.openxmlformats.org/officeDocument/2006/relationships/slide" Target="/ppt/slides/slide9.xml" Id="Ra78c89a3d9ae4fd2" /><Relationship Type="http://schemas.openxmlformats.org/officeDocument/2006/relationships/notesMaster" Target="/ppt/notesMasters/notesMaster1.xml" Id="R7bb79fe6c4dc4e2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b6d132355c44a3f" /><Relationship Type="http://schemas.openxmlformats.org/officeDocument/2006/relationships/notesMaster" Target="/ppt/notesMasters/notesMaster1.xml" Id="R1d3f6877b21a47a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981b9f22ead4ca2" /><Relationship Type="http://schemas.openxmlformats.org/officeDocument/2006/relationships/notesMaster" Target="/ppt/notesMasters/notesMaster1.xml" Id="Rf24ad7a28a8140b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6db351eedea46d6" /><Relationship Type="http://schemas.openxmlformats.org/officeDocument/2006/relationships/notesMaster" Target="/ppt/notesMasters/notesMaster1.xml" Id="R7d7f3b47a78c4b7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ab4329812bc414f" /><Relationship Type="http://schemas.openxmlformats.org/officeDocument/2006/relationships/notesMaster" Target="/ppt/notesMasters/notesMaster1.xml" Id="Raf734e6e1bfa44d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81cc9ccf1014a1a" /><Relationship Type="http://schemas.openxmlformats.org/officeDocument/2006/relationships/notesMaster" Target="/ppt/notesMasters/notesMaster1.xml" Id="R2eaacd9125ee43e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285780b26f94b61" /><Relationship Type="http://schemas.openxmlformats.org/officeDocument/2006/relationships/notesMaster" Target="/ppt/notesMasters/notesMaster1.xml" Id="R61851cc13498402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158959374384e72" /><Relationship Type="http://schemas.openxmlformats.org/officeDocument/2006/relationships/notesMaster" Target="/ppt/notesMasters/notesMaster1.xml" Id="R201a80f68bca45d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3778f76d8d740b6" /><Relationship Type="http://schemas.openxmlformats.org/officeDocument/2006/relationships/notesMaster" Target="/ppt/notesMasters/notesMaster1.xml" Id="R1c46213916aa4cb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fb4c93d1ed34728" /><Relationship Type="http://schemas.openxmlformats.org/officeDocument/2006/relationships/notesMaster" Target="/ppt/notesMasters/notesMaster1.xml" Id="R7f2e50d833114b1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사업 구상 단계의 투자 가설입니다. 고객 인터뷰, 매출, 도입 의향서, 외부 연동, 창업팀 이력은 검증되지 않았습니다. 제품 화면은 합성 데이터를 사용합니다. 실제 운영 중인 회사의 투자 모집 현황을 나타내는 자료가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평가 가중치: 수요와 지불 의사 25%, 고객 확보 속도 25%, 반복 매출 15%, 앱 활용 효과 15%, 경쟁 방어력 10%, 운영·규제 부담 10%. 항목별 1~5점의 판단 점수를 100점 만점으로 환산했습니다. 세부 평가와 민감도 분석은 docs/01_RESEARCH_KO.md에 있습니다. 수요 관련 원문은 S01~S05, S14입니다. 대한민국 전체 사업의 수요 순위를 실증한 결과가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S01 https://www.mss.go.kr/site/smba/ex/bbs/View.do?bcIdx=1066231&amp;cbIdx=86&amp;parentSeq=1066231 2026년 3월 13일 발표, 2024년 조사 기준입니다. S07 https://gongbiz.kr/landing-page/payment-plan 2026년 9월 25일 확인했습니다. TEUM에 대한 지불 의사는 검증되지 않았습니다. 거시 통계를 유료 고객 수 예측으로 사용하지 않습니다.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예약 시간은 저장할 수 없다는 특성에서 도출한 제품 가설입니다. 실제 고객 인터뷰 인용이나 측정된 평균값이 아닙니다. 우선 확인할 것은 빈 시간의 발생 빈도, 광고 수신에 동의한 고객 수, 그리고 서비스로 인해 실제 늘어난 방문 수입니다.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초기 자격 조건은 광고 수신 동의 기록이 있는 고객 50명 이상이며, 인터뷰를 거쳐 조정합니다. 모든 매장이 대상은 아닙니다. 초기 고객 확보는 점주 영업 중심이며 소비자 바이럴을 보장하지 않습니다. 외부 예약 시스템에 정보를 기록하려면 플랫폼의 승인과 계약에 따른 연동 권한이 필요합니다.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점주 화면은 390px 휴대폰 폭, 하단 4개 탭, 터치 카드, 두 단계의 초대 확인 화면, 앱 화면 안의 고객 예약 흐름으로 구성했습니다. Python과 SQLite 기반 로컬 서버가 데이터를 저장합니다. 컴퓨터에서는 같은 모바일 크기의 화면을 보여줍니다. 성과 화면의 6만원은 합성 데이터로 방문 완료를 기록한 예시이며 실제 매출 실적이 아닙니다. 실제 메시지 발송, 결제, 매장별 데이터 격리, 학습된 AI는 연결하지 않았습니다. 설치 파일이나 앱스토어 출시 제품을 의미하지 않습니다.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화면의 고객과 매장 정보는 합성 데이터입니다. 서버는 SQLite의 BEGIN IMMEDIATE 트랜잭션으로 동시 중복 예약을 방지합니다. 초대 토큰은 24시간 뒤 만료됩니다. 상용 서비스에는 전화번호·본인 확인, 부정 이용 방지, 취소 약관, 외부 예약 시스템과의 동기화가 필요합니다.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모든 입력값은 사업 계획을 위한 가정입니다. 서비스에 연결된 예약 6건이 곧 실제 추가 방문 6건을 뜻하지는 않습니다. 기존 예약의 일정 변경과 수요 잠식을 제외해야 합니다. 공헌이익률 70%에는 재료비, 변동 인건비, 결제 비용을 반영해야 합니다. 부가세 처리와 점주의 기회비용은 매장별 분석이 필요합니다.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출처 S06 https://help.naver.com/service/30026/contents/20749 S07 https://gongbiz.kr/landing-page/payment-plan S08 https://gongbiz.kr/landing/landing_introduction S09 https://www.fresha.com/pricing S10 https://www.fresha.com/help-center/knowledge-base/calendar/169-send-waitlist-updates S11 https://www.styleseat.com/join/pricing-v3 공개 페이지에 설명이 없다는 이유만으로 경쟁사에 해당 기능이 없다고 단정하지 않습니다. Fresha는 마켓플레이스에서 유입된 신규 고객에 대해 별도 일회성 수수료 20%, 최소 6달러를 표시합니다.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직접 영업 가정: 조건에 맞는 300곳 접촉, 120곳 상담, 60곳 시연, 30곳 도입. 제휴 가정: 5곳 × 소개 20곳 × 도입률 40% = 40곳. 추천 가정: 조건에 맞는 초대 60곳 × 도입률 50% = 30곳. 예산에는 고객 확보에 배분한 인건비를 포함합니다. 유입 경로 중복을 제거하고 도입 시기별 전환을 기록해야 합니다. 고객 확보 비용(CAC)은 무료 도입 100곳이 아닌 유료 고객 30곳을 분모로 계산합니다.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초기 목표 고객 조건에 정확히 부합하는 매장 수의 공신력 있는 원문 통계는 확보하지 못했습니다. 시나리오 수치를 시장의 사실로 제시하지 않습니다. 국내 확장 가정은 10만 곳 × 월 49,000원 × 12개월 = 연 588억원입니다. 전체 소상공인 613.4만 사업체를 모두 잠재 고객으로 계산하면 안 됩니다. 유료 2,000곳은 기준 시나리오 2만 곳의 10%로 공격적인 목표입니다.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메시지 비용은 별도 실비 청구로 가정해 소프트웨어 매출과 매출원가에서 제외했습니다. 기준 시나리오의 소프트웨어 매출원가는 매장당 월 9,800원입니다. 단순 생애가치(LTV)는 시간 할인, 가입 시기별 차이, 추가 구매, 재활성화를 반영하지 않습니다. 월 이탈률 3%는 12개월 후 약 69.4%의 매장 유지율을 뜻합니다. 실제 유지율 측정값은 없습니다.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모든 수치는 실적 전망 공시가 아닌 가정입니다. 연평균 유료 매장 수 × 매장당 월 매출 × 12개월로 연간 매출을 계산합니다. 운영 가정은 매출총이익률 70%/78%/82%, 영업비용 4.2억/6억/9억원이며, 금융 비용 등을 반영하기 전 영업손익은 약 -3억 8,707.2만원/-3억 7,910.4만원/-1,735.2만원입니다. 추가 자금 조달 또는 비용 절감이 필요합니다. 장기 글로벌 규모 가정은 10만 고객 × 월 14만 9천원 × 12개월 = 연환산 반복매출 1,788억원입니다. 계획 환율 1달러=1,400원 적용 시 약 1억 2,770만 달러이며 현물 환율이 아닙니다. 해외 수요와 시장 진입 가능성은 검증되지 않았습니다.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빈 시간·날짜 단위로 층화한 실험을 사전 등록합니다. 한 예약 시간 내 고객별 효과가 독립적이라고 가정하지 않습니다. 14일간 총 방문 수와 공헌이익을 측정하고 할인, 메시지 비용, 대체된 기존 예약을 차감합니다. 확장 기준 가정: 순증 공헌이익 중앙값이 구독료의 3배 이상, 충분한 검정력을 갖춘 효과 추정치의 하한이 0 초과, 유료 전환율 30% 이상, 관찰 기간을 채운 고객의 90일 유료 유지율 85% 이상, 초기 설정 20분 이하, 월 지원 20분 이하, 고객 확보 비용 회수 9개월 이하.</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S12 https://www.law.go.kr/LSW/lsLinkCommonInfo.do?ancYnChk=&amp;chrClsCd=010202&amp;lsJoLnkSeq=1025057211 S13 https://kakaobusiness.gitbook.io/main/ad/infotalk 서비스 설계상 구분이며 법률 의견이 아닙니다. 상용화에는 보안 검토, 데이터 처리 계약, 보관·삭제 정책, 백업, 권한 관리, 외부 플랫폼의 정확한 이용 권한 확인이 필요합니다. 네이버 예약에 기록할 수 있는 공개 API가 있다고 가정하지 않습니다.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주요 위험은 낮은 지불 의사, 기존 업체의 기능 묶음 제공, 광고 수신 동의 부족, 수동 중복 예약 처리 부담, 미래 수요의 앞당김, 높은 지원 비용, 이탈, 플랫폼 접근 지연입니다. 중단·재설계 기준 가정: 실제 추가 방문 월 2건 미만, 주 10분 초과 중복 입력 지속, 월 지원 60분 초과, 월 이탈률 6% 초과, 또는 기존 도구와 동등한 성과.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필요한 역할은 점주를 직접 만나는 제품 책임자·창업자, 백엔드·연동 개발자, 프론트엔드·제품 개발자입니다. 초기 현장 운영은 창업자와 계약 인력이 담당하는 구상입니다. 창업자 이력과 소속은 임의로 만들지 않습니다. 자금 합계는 4.8억 + 1.2억 + 0.8억 + 0.4억 + 0.8억 = 8억원입니다. 1년 차 영업비용 4.2억원 및 가정한 이익률에서는 현금이 상당 부분 소진되므로 매월 자금 계획을 갱신해야 합니다. 다음 투자 유치는 시연 횟수보다 유료 매장 유지와 측정된 추가 성과를 기준으로 판단합니다.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제공 자료에는 작동하는 로컬 앱, 원문 출처 기반 조사, UX·구조 설계, 수익성 가정, 시범 운영의 의사결정 기준이 포함되어 있습니다. 실제 고객 실적이나 외부 서비스 연동은 포함되어 있지 않습니다. 다음 단계는 대규모 공개 확장보다 현장 검증입니다.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cb8251e7443418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e8d983756434745" /><Relationship Type="http://schemas.openxmlformats.org/officeDocument/2006/relationships/slideLayout" Target="/ppt/slideLayouts/slideLayout1.xml" Id="R0452d0ae353340d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452d0ae353340d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8438947dbcc34e1f" /><Relationship Type="http://schemas.openxmlformats.org/officeDocument/2006/relationships/notesSlide" Target="/ppt/notesSlides/notesSlide1.xml" Id="R3e8c61e21cdd443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c7a0b1db3df44dd6" /><Relationship Type="http://schemas.openxmlformats.org/officeDocument/2006/relationships/chart" Target="/ppt/slides/charts/chart1.xml" Id="Rbefb320c9b3a4bf9" /><Relationship Type="http://schemas.openxmlformats.org/officeDocument/2006/relationships/notesSlide" Target="/ppt/notesSlides/notesSlide2.xml" Id="R10ee07fca79a4e7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5a69c40004c465b" /><Relationship Type="http://schemas.openxmlformats.org/officeDocument/2006/relationships/notesSlide" Target="/ppt/notesSlides/notesSlide3.xml" Id="Rfc9c431fcd5d4c9e"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9823505322b84255" /><Relationship Type="http://schemas.openxmlformats.org/officeDocument/2006/relationships/notesSlide" Target="/ppt/notesSlides/notesSlide4.xml" Id="R8ca73a58243342bb"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936b7b1268fa4c8c" /><Relationship Type="http://schemas.openxmlformats.org/officeDocument/2006/relationships/notesSlide" Target="/ppt/notesSlides/notesSlide5.xml" Id="R90048a1a69854326"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4ec273a0aa24bcb" /><Relationship Type="http://schemas.openxmlformats.org/officeDocument/2006/relationships/image" Target="/ppt/media/image.png" Id="Rafc12552ca0e4140" /><Relationship Type="http://schemas.openxmlformats.org/officeDocument/2006/relationships/image" Target="/ppt/media/image2.png" Id="Rfbf77e61e60143f8" /><Relationship Type="http://schemas.openxmlformats.org/officeDocument/2006/relationships/image" Target="/ppt/media/image3.png" Id="R7046ae59f7744c92" /><Relationship Type="http://schemas.openxmlformats.org/officeDocument/2006/relationships/notesSlide" Target="/ppt/notesSlides/notesSlide6.xml" Id="R971a4a8104bb4286"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1f1abeb6d7b44941" /><Relationship Type="http://schemas.openxmlformats.org/officeDocument/2006/relationships/image" Target="/ppt/media/image4.png" Id="R1b19a9eca80c4367" /><Relationship Type="http://schemas.openxmlformats.org/officeDocument/2006/relationships/notesSlide" Target="/ppt/notesSlides/notesSlide7.xml" Id="Rbe6ee16a26a447cc"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99e05912d0754c75" /><Relationship Type="http://schemas.openxmlformats.org/officeDocument/2006/relationships/notesSlide" Target="/ppt/notesSlides/notesSlide8.xml" Id="Reb7cf328f4c84228"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14e090f2eb0c49d7" /><Relationship Type="http://schemas.openxmlformats.org/officeDocument/2006/relationships/notesSlide" Target="/ppt/notesSlides/notesSlide9.xml" Id="R4ceadfb67fd1476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f51c91451ddc448f" /><Relationship Type="http://schemas.openxmlformats.org/officeDocument/2006/relationships/notesSlide" Target="/ppt/notesSlides/notesSlide10.xml" Id="Rba0d7a2bceca432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71154062787a4163" /><Relationship Type="http://schemas.openxmlformats.org/officeDocument/2006/relationships/notesSlide" Target="/ppt/notesSlides/notesSlide11.xml" Id="R8c72b47a5c9844f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5e89b60c44b145b8" /><Relationship Type="http://schemas.openxmlformats.org/officeDocument/2006/relationships/notesSlide" Target="/ppt/notesSlides/notesSlide12.xml" Id="Rc4499ff7992c4fc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75045524c8cb4b99" /><Relationship Type="http://schemas.openxmlformats.org/officeDocument/2006/relationships/notesSlide" Target="/ppt/notesSlides/notesSlide13.xml" Id="Rc4e2d4a9ce364a8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669f8ea7528e4de0" /><Relationship Type="http://schemas.openxmlformats.org/officeDocument/2006/relationships/notesSlide" Target="/ppt/notesSlides/notesSlide14.xml" Id="Rf3447a6179b5411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68aafb8e68da4c0a" /><Relationship Type="http://schemas.openxmlformats.org/officeDocument/2006/relationships/notesSlide" Target="/ppt/notesSlides/notesSlide15.xml" Id="Rc6f4ffce8d6c4cb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2bd1edd916c74198" /><Relationship Type="http://schemas.openxmlformats.org/officeDocument/2006/relationships/notesSlide" Target="/ppt/notesSlides/notesSlide16.xml" Id="Raf12b53c9724416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fd3ae2c7bd1f4e31" /><Relationship Type="http://schemas.openxmlformats.org/officeDocument/2006/relationships/notesSlide" Target="/ppt/notesSlides/notesSlide17.xml" Id="Re90237b75df6402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214714ed6d21479a" /><Relationship Type="http://schemas.openxmlformats.org/officeDocument/2006/relationships/notesSlide" Target="/ppt/notesSlides/notesSlide18.xml" Id="Ra62c901fff9340df"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가중 평가 점수 / 100</c:v>
          </c:tx>
          <c:spPr>
            <a:solidFill xmlns:a="http://schemas.openxmlformats.org/drawingml/2006/main">
              <a:srgbClr val="174F40"/>
            </a:solidFill>
          </c:spPr>
          <c:dPt>
            <c:idx val="4"/>
            <c:invertIfNegative val="0"/>
            <c:spPr>
              <a:solidFill xmlns:a="http://schemas.openxmlformats.org/drawingml/2006/main">
                <a:srgbClr val="95B75C"/>
              </a:solidFill>
            </c:spPr>
          </c:dPt>
          <c:cat>
            <c:strRef>
              <c:f>'Chart Data'!$A$2:$A$6</c:f>
              <c:strCache>
                <c:ptCount val="5"/>
                <c:pt idx="0">
                  <c:v>의료관광 운영 지원</c:v>
                </c:pt>
                <c:pt idx="1">
                  <c:v>가족 돌봄 일정 관리</c:v>
                </c:pt>
                <c:pt idx="2">
                  <c:v>학원 업무 자동화</c:v>
                </c:pt>
                <c:pt idx="3">
                  <c:v>음식점 수익 관리</c:v>
                </c:pt>
                <c:pt idx="4">
                  <c:v>뷰티 매장 예약 회복</c:v>
                </c:pt>
              </c:strCache>
            </c:strRef>
          </c:cat>
          <c:val>
            <c:numRef>
              <c:f>'Chart Data'!$B$2:$B$6</c:f>
              <c:numCache>
                <c:formatCode>General</c:formatCode>
                <c:ptCount val="5"/>
                <c:pt idx="0">
                  <c:v>64</c:v>
                </c:pt>
                <c:pt idx="1">
                  <c:v>69</c:v>
                </c:pt>
                <c:pt idx="2">
                  <c:v>72</c:v>
                </c:pt>
                <c:pt idx="3">
                  <c:v>76</c:v>
                </c:pt>
                <c:pt idx="4">
                  <c:v>84</c:v>
                </c:pt>
              </c:numCache>
            </c:numRef>
          </c:val>
        </c:ser>
        <c:dLbls>
          <c:txPr>
            <a:bodyPr xmlns:a="http://schemas.openxmlformats.org/drawingml/2006/main" anchorCtr="1"/>
            <a:lstStyle xmlns:a="http://schemas.openxmlformats.org/drawingml/2006/main"/>
            <a:p xmlns:a="http://schemas.openxmlformats.org/drawingml/2006/main">
              <a:pPr>
                <a:defRPr sz="1725">
                  <a:solidFill>
                    <a:srgbClr val="203D35"/>
                  </a:solidFill>
                  <a:latin typeface="Malgun Gothic"/>
                  <a:ea typeface="Malgun Gothic"/>
                  <a:cs typeface="Malgun Gothic"/>
                </a:defRPr>
              </a:pPr>
            </a:p>
          </c:txPr>
          <c:dLblPos val="outEnd"/>
          <c:showLegendKey val="0"/>
          <c:showVal val="1"/>
          <c:showCatName val="0"/>
          <c:showSerName val="0"/>
          <c:showPercent val="0"/>
          <c:showBubbleSize val="0"/>
          <c:showLeaderLines val="0"/>
        </c:dLbls>
        <c:gapWidth val="80"/>
        <c:axId val="48650112"/>
        <c:axId val="48672768"/>
      </c:barChart>
      <c:catAx>
        <c:axId val="48650112"/>
        <c:scaling>
          <c:orientation val="minMax"/>
        </c:scaling>
        <c:delete val="0"/>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500">
                <a:solidFill>
                  <a:srgbClr val="697965"/>
                </a:solidFill>
                <a:latin typeface="Malgun Gothic"/>
                <a:ea typeface="Malgun Gothic"/>
                <a:cs typeface="Malgun Gothic"/>
              </a:defRPr>
            </a:pPr>
          </a:p>
        </c:txPr>
        <c:crossAx val="48672768"/>
      </c:catAx>
      <c:valAx>
        <c:axId val="48672768"/>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650">
                <a:solidFill>
                  <a:srgbClr val="203D35"/>
                </a:solidFill>
                <a:latin typeface="Malgun Gothic"/>
                <a:ea typeface="Malgun Gothic"/>
                <a:cs typeface="Malgun Gothic"/>
              </a:defRPr>
            </a:pPr>
          </a:p>
        </c:txPr>
        <c:crossAx val="48650112"/>
        <c:crossBetween val="between"/>
      </c:valAx>
      <c:spPr>
        <a:solidFill xmlns:a="http://schemas.openxmlformats.org/drawingml/2006/main">
          <a:srgbClr val="F5F6F1"/>
        </a:solidFill>
      </c:spPr>
    </c:plotArea>
    <c:plotVisOnly val="1"/>
  </c:chart>
  <c:spPr>
    <a:solidFill xmlns:a="http://schemas.openxmlformats.org/drawingml/2006/main">
      <a:srgbClr val="F5F6F1"/>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174F40"/>
        </a:solidFill>
      </p:bgPr>
    </p:bg>
    <p:spTree>
      <p:nvGrpSpPr>
        <p:cNvPr id="1" name=""/>
        <p:cNvGrpSpPr/>
        <p:nvPr/>
      </p:nvGrpSpPr>
      <p:grpSpPr>
        <a:xfrm xmlns:a="http://schemas.openxmlformats.org/drawingml/2006/main"/>
      </p:grpSpPr>
      <p:sp>
        <p:nvSpPr>
          <p:cNvPr id="7" name="text-0.9910711519968024">
            <a:extLst xmlns:a="http://schemas.openxmlformats.org/drawingml/2006/main">
              <a:ext uri="{FF2B5EF4-FFF2-40B4-BE49-F238E27FC236}">
                <a16:creationId xmlns:a16="http://schemas.microsoft.com/office/drawing/2014/main" id="{E982D759-913D-421E-8431-460E1825E598}"/>
              </a:ext>
            </a:extLst>
          </p:cNvPr>
          <p:cNvSpPr>
            <a:spLocks xmlns:a="http://schemas.openxmlformats.org/drawingml/2006/main" noGrp="1"/>
          </p:cNvSpPr>
          <p:nvPr/>
        </p:nvSpPr>
        <p:spPr>
          <a:xfrm xmlns:a="http://schemas.openxmlformats.org/drawingml/2006/main">
            <a:off x="685800" y="2667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D9ED8C"/>
                </a:solidFill>
                <a:latin typeface="Arial"/>
                <a:ea typeface="Arial"/>
                <a:cs typeface="Arial"/>
              </a:defRPr>
            </a:pPr>
            <a:r>
              <a:rPr sz="1350" b="1">
                <a:solidFill>
                  <a:srgbClr val="D9ED8C"/>
                </a:solidFill>
                <a:latin typeface="Arial"/>
                <a:ea typeface="Arial"/>
                <a:cs typeface="Arial"/>
              </a:rPr>
              <a:t>TEUM</a:t>
            </a:r>
          </a:p>
        </p:txBody>
      </p:sp>
      <p:sp>
        <p:nvSpPr>
          <p:cNvPr id="2" name="text-1">
            <a:extLst xmlns:a="http://schemas.openxmlformats.org/drawingml/2006/main">
              <a:ext uri="{FF2B5EF4-FFF2-40B4-BE49-F238E27FC236}">
                <a16:creationId xmlns:a16="http://schemas.microsoft.com/office/drawing/2014/main" id="{FB0E9422-3904-4838-B1EA-F7B7B19A4639}"/>
              </a:ext>
            </a:extLst>
          </p:cNvPr>
          <p:cNvSpPr>
            <a:spLocks xmlns:a="http://schemas.openxmlformats.org/drawingml/2006/main" noGrp="1"/>
          </p:cNvSpPr>
          <p:nvPr/>
        </p:nvSpPr>
        <p:spPr>
          <a:xfrm xmlns:a="http://schemas.openxmlformats.org/drawingml/2006/main">
            <a:off x="10858500" y="266700"/>
            <a:ext cx="6096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BED0B6"/>
                </a:solidFill>
                <a:latin typeface="Malgun Gothic"/>
                <a:ea typeface="Malgun Gothic"/>
                <a:cs typeface="Malgun Gothic"/>
              </a:defRPr>
            </a:pPr>
            <a:r>
              <a:rPr sz="1200" b="0">
                <a:solidFill>
                  <a:srgbClr val="BED0B6"/>
                </a:solidFill>
                <a:latin typeface="Malgun Gothic"/>
                <a:ea typeface="Malgun Gothic"/>
                <a:cs typeface="Malgun Gothic"/>
              </a:rPr>
              <a:t>01</a:t>
            </a:r>
          </a:p>
        </p:txBody>
      </p:sp>
      <p:sp>
        <p:nvSpPr>
          <p:cNvPr id="3" name="text-2">
            <a:extLst xmlns:a="http://schemas.openxmlformats.org/drawingml/2006/main">
              <a:ext uri="{FF2B5EF4-FFF2-40B4-BE49-F238E27FC236}">
                <a16:creationId xmlns:a16="http://schemas.microsoft.com/office/drawing/2014/main" id="{6428B1BA-48F1-4593-9B98-20B6EC1FC193}"/>
              </a:ext>
            </a:extLst>
          </p:cNvPr>
          <p:cNvSpPr>
            <a:spLocks xmlns:a="http://schemas.openxmlformats.org/drawingml/2006/main" noGrp="1"/>
          </p:cNvSpPr>
          <p:nvPr/>
        </p:nvSpPr>
        <p:spPr>
          <a:xfrm xmlns:a="http://schemas.openxmlformats.org/drawingml/2006/main">
            <a:off x="685800" y="623887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B8CDB6"/>
                </a:solidFill>
                <a:latin typeface="Malgun Gothic"/>
                <a:ea typeface="Malgun Gothic"/>
                <a:cs typeface="Malgun Gothic"/>
              </a:defRPr>
            </a:pPr>
            <a:r>
              <a:rPr sz="1200" b="0">
                <a:solidFill>
                  <a:srgbClr val="B8CDB6"/>
                </a:solidFill>
                <a:latin typeface="Malgun Gothic"/>
                <a:ea typeface="Malgun Gothic"/>
                <a:cs typeface="Malgun Gothic"/>
              </a:rPr>
              <a:t>한국 시장 진입 가설 · 작동하는 로컬 프로토타입 · 2026년 9월</a:t>
            </a:r>
          </a:p>
        </p:txBody>
      </p:sp>
      <p:sp>
        <p:nvSpPr>
          <p:cNvPr id="4" name="text-3">
            <a:extLst xmlns:a="http://schemas.openxmlformats.org/drawingml/2006/main">
              <a:ext uri="{FF2B5EF4-FFF2-40B4-BE49-F238E27FC236}">
                <a16:creationId xmlns:a16="http://schemas.microsoft.com/office/drawing/2014/main" id="{E5340088-89A4-453B-AD82-8033BFA8EE99}"/>
              </a:ext>
            </a:extLst>
          </p:cNvPr>
          <p:cNvSpPr>
            <a:spLocks xmlns:a="http://schemas.openxmlformats.org/drawingml/2006/main" noGrp="1"/>
          </p:cNvSpPr>
          <p:nvPr/>
        </p:nvSpPr>
        <p:spPr>
          <a:xfrm xmlns:a="http://schemas.openxmlformats.org/drawingml/2006/main">
            <a:off x="685800" y="1333500"/>
            <a:ext cx="1047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000" b="1">
                <a:solidFill>
                  <a:srgbClr val="D9ED8C"/>
                </a:solidFill>
                <a:latin typeface="Arial"/>
                <a:ea typeface="Arial"/>
                <a:cs typeface="Arial"/>
              </a:defRPr>
            </a:pPr>
            <a:r>
              <a:rPr sz="3000" b="1">
                <a:solidFill>
                  <a:srgbClr val="D9ED8C"/>
                </a:solidFill>
                <a:latin typeface="Arial"/>
                <a:ea typeface="Arial"/>
                <a:cs typeface="Arial"/>
              </a:rPr>
              <a:t>TEUM</a:t>
            </a:r>
          </a:p>
        </p:txBody>
      </p:sp>
      <p:sp>
        <p:nvSpPr>
          <p:cNvPr id="5" name="text-4">
            <a:extLst xmlns:a="http://schemas.openxmlformats.org/drawingml/2006/main">
              <a:ext uri="{FF2B5EF4-FFF2-40B4-BE49-F238E27FC236}">
                <a16:creationId xmlns:a16="http://schemas.microsoft.com/office/drawing/2014/main" id="{F085A0AF-D99E-4E72-B8FC-7309F144B3DF}"/>
              </a:ext>
            </a:extLst>
          </p:cNvPr>
          <p:cNvSpPr>
            <a:spLocks xmlns:a="http://schemas.openxmlformats.org/drawingml/2006/main" noGrp="1"/>
          </p:cNvSpPr>
          <p:nvPr/>
        </p:nvSpPr>
        <p:spPr>
          <a:xfrm xmlns:a="http://schemas.openxmlformats.org/drawingml/2006/main">
            <a:off x="685800" y="2238375"/>
            <a:ext cx="1066800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5700" b="1">
                <a:solidFill>
                  <a:srgbClr val="FFFFFF"/>
                </a:solidFill>
                <a:latin typeface="Malgun Gothic"/>
                <a:ea typeface="Malgun Gothic"/>
                <a:cs typeface="Malgun Gothic"/>
              </a:defRPr>
            </a:pPr>
            <a:r>
              <a:rPr sz="5700" b="1">
                <a:solidFill>
                  <a:srgbClr val="FFFFFF"/>
                </a:solidFill>
                <a:latin typeface="Malgun Gothic"/>
                <a:ea typeface="Malgun Gothic"/>
                <a:cs typeface="Malgun Gothic"/>
              </a:rPr>
              <a:t>비어 있는 한 시간에</a:t>
            </a:r>
          </a:p>
          <a:p xmlns:a="http://schemas.openxmlformats.org/drawingml/2006/main">
            <a:pPr>
              <a:buNone/>
              <a:defRPr sz="5700" b="1">
                <a:solidFill>
                  <a:srgbClr val="FFFFFF"/>
                </a:solidFill>
                <a:latin typeface="Malgun Gothic"/>
                <a:ea typeface="Malgun Gothic"/>
                <a:cs typeface="Malgun Gothic"/>
              </a:defRPr>
            </a:pPr>
            <a:r>
              <a:rPr sz="5700" b="1">
                <a:solidFill>
                  <a:srgbClr val="FFFFFF"/>
                </a:solidFill>
                <a:latin typeface="Malgun Gothic"/>
                <a:ea typeface="Malgun Gothic"/>
                <a:cs typeface="Malgun Gothic"/>
              </a:rPr>
              <a:t>다음 예약을</a:t>
            </a:r>
          </a:p>
        </p:txBody>
      </p:sp>
      <p:sp>
        <p:nvSpPr>
          <p:cNvPr id="6" name="text-5">
            <a:extLst xmlns:a="http://schemas.openxmlformats.org/drawingml/2006/main">
              <a:ext uri="{FF2B5EF4-FFF2-40B4-BE49-F238E27FC236}">
                <a16:creationId xmlns:a16="http://schemas.microsoft.com/office/drawing/2014/main" id="{A9259BF4-55CB-4B92-81F6-F513B0024149}"/>
              </a:ext>
            </a:extLst>
          </p:cNvPr>
          <p:cNvSpPr>
            <a:spLocks xmlns:a="http://schemas.openxmlformats.org/drawingml/2006/main" noGrp="1"/>
          </p:cNvSpPr>
          <p:nvPr/>
        </p:nvSpPr>
        <p:spPr>
          <a:xfrm xmlns:a="http://schemas.openxmlformats.org/drawingml/2006/main">
            <a:off x="723900" y="4743450"/>
            <a:ext cx="10287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400" b="0">
                <a:solidFill>
                  <a:srgbClr val="CBDBC2"/>
                </a:solidFill>
                <a:latin typeface="Malgun Gothic"/>
                <a:ea typeface="Malgun Gothic"/>
                <a:cs typeface="Malgun Gothic"/>
              </a:defRPr>
            </a:pPr>
            <a:r>
              <a:rPr sz="2400" b="0">
                <a:solidFill>
                  <a:srgbClr val="CBDBC2"/>
                </a:solidFill>
                <a:latin typeface="Malgun Gothic"/>
                <a:ea typeface="Malgun Gothic"/>
                <a:cs typeface="Malgun Gothic"/>
              </a:rPr>
              <a:t>소형 뷰티 매장의 빈 예약을 매출로 연결하는 서비스</a:t>
            </a:r>
          </a:p>
        </p:txBody>
      </p:sp>
    </p:spTree>
    <p:extLst>
      <p:ext uri="{BB962C8B-B14F-4D97-AF65-F5344CB8AC3E}">
        <p14:creationId xmlns:p14="http://schemas.microsoft.com/office/powerpoint/2010/main" val="1116861830"/>
      </p:ext>
    </p:extLst>
  </p:cSld>
</p:sld>
</file>

<file path=ppt/slides/slide2.xml><?xml version="1.0" encoding="utf-8"?>
<p:sld xmlns:p="http://schemas.openxmlformats.org/presentationml/2006/main">
  <p:cSld>
    <p:bg>
      <p:bgPr>
        <a:solidFill xmlns:a="http://schemas.openxmlformats.org/drawingml/2006/main">
          <a:srgbClr val="F5F6F1"/>
        </a:solidFill>
      </p:bgPr>
    </p:bg>
    <p:spTree>
      <p:nvGrpSpPr>
        <p:cNvPr id="1" name=""/>
        <p:cNvGrpSpPr/>
        <p:nvPr/>
      </p:nvGrpSpPr>
      <p:grpSpPr>
        <a:xfrm xmlns:a="http://schemas.openxmlformats.org/drawingml/2006/main"/>
      </p:grpSpPr>
      <p:sp>
        <p:nvSpPr>
          <p:cNvPr id="7" name="text-0.21916325009940074">
            <a:extLst xmlns:a="http://schemas.openxmlformats.org/drawingml/2006/main">
              <a:ext uri="{FF2B5EF4-FFF2-40B4-BE49-F238E27FC236}">
                <a16:creationId xmlns:a16="http://schemas.microsoft.com/office/drawing/2014/main" id="{D71F1B38-C8FA-4CA5-B255-4A5DE7A7C950}"/>
              </a:ext>
            </a:extLst>
          </p:cNvPr>
          <p:cNvSpPr>
            <a:spLocks xmlns:a="http://schemas.openxmlformats.org/drawingml/2006/main" noGrp="1"/>
          </p:cNvSpPr>
          <p:nvPr/>
        </p:nvSpPr>
        <p:spPr>
          <a:xfrm xmlns:a="http://schemas.openxmlformats.org/drawingml/2006/main">
            <a:off x="685800" y="2667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174F40"/>
                </a:solidFill>
                <a:latin typeface="Arial"/>
                <a:ea typeface="Arial"/>
                <a:cs typeface="Arial"/>
              </a:defRPr>
            </a:pPr>
            <a:r>
              <a:rPr sz="1350" b="1">
                <a:solidFill>
                  <a:srgbClr val="174F40"/>
                </a:solidFill>
                <a:latin typeface="Arial"/>
                <a:ea typeface="Arial"/>
                <a:cs typeface="Arial"/>
              </a:rPr>
              <a:t>TEUM</a:t>
            </a:r>
          </a:p>
        </p:txBody>
      </p:sp>
      <p:sp>
        <p:nvSpPr>
          <p:cNvPr id="2" name="text-1">
            <a:extLst xmlns:a="http://schemas.openxmlformats.org/drawingml/2006/main">
              <a:ext uri="{FF2B5EF4-FFF2-40B4-BE49-F238E27FC236}">
                <a16:creationId xmlns:a16="http://schemas.microsoft.com/office/drawing/2014/main" id="{016E578A-E71B-4A3D-A67D-8C63779BE863}"/>
              </a:ext>
            </a:extLst>
          </p:cNvPr>
          <p:cNvSpPr>
            <a:spLocks xmlns:a="http://schemas.openxmlformats.org/drawingml/2006/main" noGrp="1"/>
          </p:cNvSpPr>
          <p:nvPr/>
        </p:nvSpPr>
        <p:spPr>
          <a:xfrm xmlns:a="http://schemas.openxmlformats.org/drawingml/2006/main">
            <a:off x="10858500" y="266700"/>
            <a:ext cx="6096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02</a:t>
            </a:r>
          </a:p>
        </p:txBody>
      </p:sp>
      <p:sp>
        <p:nvSpPr>
          <p:cNvPr id="3" name="text-2">
            <a:extLst xmlns:a="http://schemas.openxmlformats.org/drawingml/2006/main">
              <a:ext uri="{FF2B5EF4-FFF2-40B4-BE49-F238E27FC236}">
                <a16:creationId xmlns:a16="http://schemas.microsoft.com/office/drawing/2014/main" id="{7963C04D-EF31-46EE-88F6-214CCF57EA98}"/>
              </a:ext>
            </a:extLst>
          </p:cNvPr>
          <p:cNvSpPr>
            <a:spLocks xmlns:a="http://schemas.openxmlformats.org/drawingml/2006/main" noGrp="1"/>
          </p:cNvSpPr>
          <p:nvPr/>
        </p:nvSpPr>
        <p:spPr>
          <a:xfrm xmlns:a="http://schemas.openxmlformats.org/drawingml/2006/main">
            <a:off x="685800" y="762000"/>
            <a:ext cx="10858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203D35"/>
                </a:solidFill>
                <a:latin typeface="Malgun Gothic"/>
                <a:ea typeface="Malgun Gothic"/>
                <a:cs typeface="Malgun Gothic"/>
              </a:defRPr>
            </a:pPr>
            <a:r>
              <a:rPr sz="3300" b="1">
                <a:solidFill>
                  <a:srgbClr val="203D35"/>
                </a:solidFill>
                <a:latin typeface="Malgun Gothic"/>
                <a:ea typeface="Malgun Gothic"/>
                <a:cs typeface="Malgun Gothic"/>
              </a:rPr>
              <a:t>5가지 사업 후보와 첫 검증 대상</a:t>
            </a:r>
          </a:p>
        </p:txBody>
      </p:sp>
      <p:sp>
        <p:nvSpPr>
          <p:cNvPr id="4" name="text-3">
            <a:extLst xmlns:a="http://schemas.openxmlformats.org/drawingml/2006/main">
              <a:ext uri="{FF2B5EF4-FFF2-40B4-BE49-F238E27FC236}">
                <a16:creationId xmlns:a16="http://schemas.microsoft.com/office/drawing/2014/main" id="{D9AD9537-671B-4FE4-A607-DC30CD67859A}"/>
              </a:ext>
            </a:extLst>
          </p:cNvPr>
          <p:cNvSpPr>
            <a:spLocks xmlns:a="http://schemas.openxmlformats.org/drawingml/2006/main" noGrp="1"/>
          </p:cNvSpPr>
          <p:nvPr/>
        </p:nvSpPr>
        <p:spPr>
          <a:xfrm xmlns:a="http://schemas.openxmlformats.org/drawingml/2006/main">
            <a:off x="685800" y="623887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작성자의 가중 평가이며 수요 조사 결과가 아닙니다. 고객 확보 속도의 비중을 낮추면 음식점 소프트웨어가 1위입니다.</a:t>
            </a:r>
          </a:p>
        </p:txBody>
      </p:sp>
      <p:sp>
        <p:nvSpPr>
          <p:cNvPr id="5" name="text-4">
            <a:extLst xmlns:a="http://schemas.openxmlformats.org/drawingml/2006/main">
              <a:ext uri="{FF2B5EF4-FFF2-40B4-BE49-F238E27FC236}">
                <a16:creationId xmlns:a16="http://schemas.microsoft.com/office/drawing/2014/main" id="{A71E9012-D46E-43B6-BD2B-40B836612F19}"/>
              </a:ext>
            </a:extLst>
          </p:cNvPr>
          <p:cNvSpPr>
            <a:spLocks xmlns:a="http://schemas.openxmlformats.org/drawingml/2006/main" noGrp="1"/>
          </p:cNvSpPr>
          <p:nvPr/>
        </p:nvSpPr>
        <p:spPr>
          <a:xfrm xmlns:a="http://schemas.openxmlformats.org/drawingml/2006/main">
            <a:off x="685800" y="1695450"/>
            <a:ext cx="10477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697965"/>
                </a:solidFill>
                <a:latin typeface="Malgun Gothic"/>
                <a:ea typeface="Malgun Gothic"/>
                <a:cs typeface="Malgun Gothic"/>
              </a:defRPr>
            </a:pPr>
            <a:r>
              <a:rPr sz="1875" b="0">
                <a:solidFill>
                  <a:srgbClr val="697965"/>
                </a:solidFill>
                <a:latin typeface="Malgun Gothic"/>
                <a:ea typeface="Malgun Gothic"/>
                <a:cs typeface="Malgun Gothic"/>
              </a:rPr>
              <a:t>초기 매출과 앱을 통한 고객 확보 속도를 중심으로 평가</a:t>
            </a:r>
          </a:p>
        </p:txBody>
      </p:sp>
      <p:graphicFrame>
        <p:nvGraphicFramePr>
          <p:cNvPr id="14" name="Chart"/>
          <p:cNvGraphicFramePr/>
          <p:nvPr/>
        </p:nvGraphicFramePr>
        <p:xfrm>
          <a:off xmlns:a="http://schemas.openxmlformats.org/drawingml/2006/main" x="685800" y="2247900"/>
          <a:ext xmlns:a="http://schemas.openxmlformats.org/drawingml/2006/main" cx="10820400" cy="3486150"/>
        </p:xfrm>
        <a:graphic xmlns:a="http://schemas.openxmlformats.org/drawingml/2006/main">
          <a:graphicData uri="http://schemas.openxmlformats.org/drawingml/2006/chart">
            <c:chart xmlns:r="http://schemas.openxmlformats.org/officeDocument/2006/relationships" xmlns:c="http://schemas.openxmlformats.org/drawingml/2006/chart" r:id="Rbefb320c9b3a4bf9"/>
          </a:graphicData>
        </a:graphic>
      </p:graphicFrame>
    </p:spTree>
    <p:extLst>
      <p:ext uri="{BB962C8B-B14F-4D97-AF65-F5344CB8AC3E}">
        <p14:creationId xmlns:p14="http://schemas.microsoft.com/office/powerpoint/2010/main" val="691835946"/>
      </p:ext>
    </p:extLst>
  </p:cSld>
</p:sld>
</file>

<file path=ppt/slides/slide3.xml><?xml version="1.0" encoding="utf-8"?>
<p:sld xmlns:p="http://schemas.openxmlformats.org/presentationml/2006/main">
  <p:cSld>
    <p:bg>
      <p:bgPr>
        <a:solidFill xmlns:a="http://schemas.openxmlformats.org/drawingml/2006/main">
          <a:srgbClr val="F5F6F1"/>
        </a:solidFill>
      </p:bgPr>
    </p:bg>
    <p:spTree>
      <p:nvGrpSpPr>
        <p:cNvPr id="1" name=""/>
        <p:cNvGrpSpPr/>
        <p:nvPr/>
      </p:nvGrpSpPr>
      <p:grpSpPr>
        <a:xfrm xmlns:a="http://schemas.openxmlformats.org/drawingml/2006/main"/>
      </p:grpSpPr>
      <p:sp>
        <p:nvSpPr>
          <p:cNvPr id="14" name="text-0.9964284456472918">
            <a:extLst xmlns:a="http://schemas.openxmlformats.org/drawingml/2006/main">
              <a:ext uri="{FF2B5EF4-FFF2-40B4-BE49-F238E27FC236}">
                <a16:creationId xmlns:a16="http://schemas.microsoft.com/office/drawing/2014/main" id="{336349D5-4477-4796-A0A0-CAF4EA362BB2}"/>
              </a:ext>
            </a:extLst>
          </p:cNvPr>
          <p:cNvSpPr>
            <a:spLocks xmlns:a="http://schemas.openxmlformats.org/drawingml/2006/main" noGrp="1"/>
          </p:cNvSpPr>
          <p:nvPr/>
        </p:nvSpPr>
        <p:spPr>
          <a:xfrm xmlns:a="http://schemas.openxmlformats.org/drawingml/2006/main">
            <a:off x="685800" y="2667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174F40"/>
                </a:solidFill>
                <a:latin typeface="Arial"/>
                <a:ea typeface="Arial"/>
                <a:cs typeface="Arial"/>
              </a:defRPr>
            </a:pPr>
            <a:r>
              <a:rPr sz="1350" b="1">
                <a:solidFill>
                  <a:srgbClr val="174F40"/>
                </a:solidFill>
                <a:latin typeface="Arial"/>
                <a:ea typeface="Arial"/>
                <a:cs typeface="Arial"/>
              </a:rPr>
              <a:t>TEUM</a:t>
            </a:r>
          </a:p>
        </p:txBody>
      </p:sp>
      <p:sp>
        <p:nvSpPr>
          <p:cNvPr id="2" name="text-1">
            <a:extLst xmlns:a="http://schemas.openxmlformats.org/drawingml/2006/main">
              <a:ext uri="{FF2B5EF4-FFF2-40B4-BE49-F238E27FC236}">
                <a16:creationId xmlns:a16="http://schemas.microsoft.com/office/drawing/2014/main" id="{A08E74F1-A8F4-4CDD-9B9B-C383BC5F259C}"/>
              </a:ext>
            </a:extLst>
          </p:cNvPr>
          <p:cNvSpPr>
            <a:spLocks xmlns:a="http://schemas.openxmlformats.org/drawingml/2006/main" noGrp="1"/>
          </p:cNvSpPr>
          <p:nvPr/>
        </p:nvSpPr>
        <p:spPr>
          <a:xfrm xmlns:a="http://schemas.openxmlformats.org/drawingml/2006/main">
            <a:off x="10858500" y="266700"/>
            <a:ext cx="6096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03</a:t>
            </a:r>
          </a:p>
        </p:txBody>
      </p:sp>
      <p:sp>
        <p:nvSpPr>
          <p:cNvPr id="3" name="text-2">
            <a:extLst xmlns:a="http://schemas.openxmlformats.org/drawingml/2006/main">
              <a:ext uri="{FF2B5EF4-FFF2-40B4-BE49-F238E27FC236}">
                <a16:creationId xmlns:a16="http://schemas.microsoft.com/office/drawing/2014/main" id="{A7E3D328-2605-4085-BFAD-82FE95372420}"/>
              </a:ext>
            </a:extLst>
          </p:cNvPr>
          <p:cNvSpPr>
            <a:spLocks xmlns:a="http://schemas.openxmlformats.org/drawingml/2006/main" noGrp="1"/>
          </p:cNvSpPr>
          <p:nvPr/>
        </p:nvSpPr>
        <p:spPr>
          <a:xfrm xmlns:a="http://schemas.openxmlformats.org/drawingml/2006/main">
            <a:off x="685800" y="762000"/>
            <a:ext cx="10858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203D35"/>
                </a:solidFill>
                <a:latin typeface="Malgun Gothic"/>
                <a:ea typeface="Malgun Gothic"/>
                <a:cs typeface="Malgun Gothic"/>
              </a:defRPr>
            </a:pPr>
            <a:r>
              <a:rPr sz="3300" b="1">
                <a:solidFill>
                  <a:srgbClr val="203D35"/>
                </a:solidFill>
                <a:latin typeface="Malgun Gothic"/>
                <a:ea typeface="Malgun Gothic"/>
                <a:cs typeface="Malgun Gothic"/>
              </a:rPr>
              <a:t>디지털 수요와 낮은 경쟁사 가격</a:t>
            </a:r>
          </a:p>
        </p:txBody>
      </p:sp>
      <p:sp>
        <p:nvSpPr>
          <p:cNvPr id="4" name="text-3">
            <a:extLst xmlns:a="http://schemas.openxmlformats.org/drawingml/2006/main">
              <a:ext uri="{FF2B5EF4-FFF2-40B4-BE49-F238E27FC236}">
                <a16:creationId xmlns:a16="http://schemas.microsoft.com/office/drawing/2014/main" id="{F3550F74-6AF0-4C3C-9B41-4517E36F77C3}"/>
              </a:ext>
            </a:extLst>
          </p:cNvPr>
          <p:cNvSpPr>
            <a:spLocks xmlns:a="http://schemas.openxmlformats.org/drawingml/2006/main" noGrp="1"/>
          </p:cNvSpPr>
          <p:nvPr/>
        </p:nvSpPr>
        <p:spPr>
          <a:xfrm xmlns:a="http://schemas.openxmlformats.org/drawingml/2006/main">
            <a:off x="685800" y="623887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S01: 뷰티 업종만의 통계가 아닌 주요 11개 산업 기준. S07: 공개 표시 가격이며 이용 조건·부가세 확인 필요.</a:t>
            </a:r>
          </a:p>
        </p:txBody>
      </p:sp>
      <p:sp>
        <p:nvSpPr>
          <p:cNvPr id="5" name="text-4">
            <a:extLst xmlns:a="http://schemas.openxmlformats.org/drawingml/2006/main">
              <a:ext uri="{FF2B5EF4-FFF2-40B4-BE49-F238E27FC236}">
                <a16:creationId xmlns:a16="http://schemas.microsoft.com/office/drawing/2014/main" id="{41A03BAA-1CE2-4F25-BF73-1F4AF89E0797}"/>
              </a:ext>
            </a:extLst>
          </p:cNvPr>
          <p:cNvSpPr>
            <a:spLocks xmlns:a="http://schemas.openxmlformats.org/drawingml/2006/main" noGrp="1"/>
          </p:cNvSpPr>
          <p:nvPr/>
        </p:nvSpPr>
        <p:spPr>
          <a:xfrm xmlns:a="http://schemas.openxmlformats.org/drawingml/2006/main">
            <a:off x="685800" y="2381250"/>
            <a:ext cx="3333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5550" b="1">
                <a:solidFill>
                  <a:srgbClr val="174F40"/>
                </a:solidFill>
                <a:latin typeface="Malgun Gothic"/>
                <a:ea typeface="Malgun Gothic"/>
                <a:cs typeface="Malgun Gothic"/>
              </a:defRPr>
            </a:pPr>
            <a:r>
              <a:rPr sz="5550" b="1">
                <a:solidFill>
                  <a:srgbClr val="174F40"/>
                </a:solidFill>
                <a:latin typeface="Malgun Gothic"/>
                <a:ea typeface="Malgun Gothic"/>
                <a:cs typeface="Malgun Gothic"/>
              </a:rPr>
              <a:t>27.2%</a:t>
            </a:r>
          </a:p>
        </p:txBody>
      </p:sp>
      <p:sp>
        <p:nvSpPr>
          <p:cNvPr id="6" name="text-5">
            <a:extLst xmlns:a="http://schemas.openxmlformats.org/drawingml/2006/main">
              <a:ext uri="{FF2B5EF4-FFF2-40B4-BE49-F238E27FC236}">
                <a16:creationId xmlns:a16="http://schemas.microsoft.com/office/drawing/2014/main" id="{772D42CE-3A8E-40F0-9D1B-52ADFBEA6766}"/>
              </a:ext>
            </a:extLst>
          </p:cNvPr>
          <p:cNvSpPr>
            <a:spLocks xmlns:a="http://schemas.openxmlformats.org/drawingml/2006/main" noGrp="1"/>
          </p:cNvSpPr>
          <p:nvPr/>
        </p:nvSpPr>
        <p:spPr>
          <a:xfrm xmlns:a="http://schemas.openxmlformats.org/drawingml/2006/main">
            <a:off x="685800" y="3629025"/>
            <a:ext cx="32099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203D35"/>
                </a:solidFill>
                <a:latin typeface="Malgun Gothic"/>
                <a:ea typeface="Malgun Gothic"/>
                <a:cs typeface="Malgun Gothic"/>
              </a:defRPr>
            </a:pPr>
            <a:r>
              <a:rPr sz="2025" b="1">
                <a:solidFill>
                  <a:srgbClr val="203D35"/>
                </a:solidFill>
                <a:latin typeface="Malgun Gothic"/>
                <a:ea typeface="Malgun Gothic"/>
                <a:cs typeface="Malgun Gothic"/>
              </a:rPr>
              <a:t>디지털 기술 활용률</a:t>
            </a:r>
          </a:p>
        </p:txBody>
      </p:sp>
      <p:sp>
        <p:nvSpPr>
          <p:cNvPr id="7" name="text-6">
            <a:extLst xmlns:a="http://schemas.openxmlformats.org/drawingml/2006/main">
              <a:ext uri="{FF2B5EF4-FFF2-40B4-BE49-F238E27FC236}">
                <a16:creationId xmlns:a16="http://schemas.microsoft.com/office/drawing/2014/main" id="{2F9A092F-6F22-4E88-B625-3530B46FAF79}"/>
              </a:ext>
            </a:extLst>
          </p:cNvPr>
          <p:cNvSpPr>
            <a:spLocks xmlns:a="http://schemas.openxmlformats.org/drawingml/2006/main" noGrp="1"/>
          </p:cNvSpPr>
          <p:nvPr/>
        </p:nvSpPr>
        <p:spPr>
          <a:xfrm xmlns:a="http://schemas.openxmlformats.org/drawingml/2006/main">
            <a:off x="685800" y="4486275"/>
            <a:ext cx="320992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697965"/>
                </a:solidFill>
                <a:latin typeface="Malgun Gothic"/>
                <a:ea typeface="Malgun Gothic"/>
                <a:cs typeface="Malgun Gothic"/>
              </a:defRPr>
            </a:pPr>
            <a:r>
              <a:rPr sz="1875" b="0">
                <a:solidFill>
                  <a:srgbClr val="697965"/>
                </a:solidFill>
                <a:latin typeface="Malgun Gothic"/>
                <a:ea typeface="Malgun Gothic"/>
                <a:cs typeface="Malgun Gothic"/>
              </a:rPr>
              <a:t>2024년 소상공인 기준.</a:t>
            </a:r>
          </a:p>
          <a:p xmlns:a="http://schemas.openxmlformats.org/drawingml/2006/main">
            <a:pPr>
              <a:buNone/>
              <a:defRPr sz="1875" b="0">
                <a:solidFill>
                  <a:srgbClr val="697965"/>
                </a:solidFill>
                <a:latin typeface="Malgun Gothic"/>
                <a:ea typeface="Malgun Gothic"/>
                <a:cs typeface="Malgun Gothic"/>
              </a:defRPr>
            </a:pPr>
            <a:r>
              <a:rPr sz="1875" b="0">
                <a:solidFill>
                  <a:srgbClr val="697965"/>
                </a:solidFill>
                <a:latin typeface="Malgun Gothic"/>
                <a:ea typeface="Malgun Gothic"/>
                <a:cs typeface="Malgun Gothic"/>
              </a:rPr>
              <a:t>전년 대비 9.2%p 상승.</a:t>
            </a:r>
          </a:p>
        </p:txBody>
      </p:sp>
      <p:sp>
        <p:nvSpPr>
          <p:cNvPr id="8" name="text-7">
            <a:extLst xmlns:a="http://schemas.openxmlformats.org/drawingml/2006/main">
              <a:ext uri="{FF2B5EF4-FFF2-40B4-BE49-F238E27FC236}">
                <a16:creationId xmlns:a16="http://schemas.microsoft.com/office/drawing/2014/main" id="{CCF7B125-6165-42C9-B0A3-B7043F8E4C5D}"/>
              </a:ext>
            </a:extLst>
          </p:cNvPr>
          <p:cNvSpPr>
            <a:spLocks xmlns:a="http://schemas.openxmlformats.org/drawingml/2006/main" noGrp="1"/>
          </p:cNvSpPr>
          <p:nvPr/>
        </p:nvSpPr>
        <p:spPr>
          <a:xfrm xmlns:a="http://schemas.openxmlformats.org/drawingml/2006/main">
            <a:off x="4343400" y="2381250"/>
            <a:ext cx="3333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5550" b="1">
                <a:solidFill>
                  <a:srgbClr val="174F40"/>
                </a:solidFill>
                <a:latin typeface="Malgun Gothic"/>
                <a:ea typeface="Malgun Gothic"/>
                <a:cs typeface="Malgun Gothic"/>
              </a:defRPr>
            </a:pPr>
            <a:r>
              <a:rPr sz="5550" b="1">
                <a:solidFill>
                  <a:srgbClr val="174F40"/>
                </a:solidFill>
                <a:latin typeface="Malgun Gothic"/>
                <a:ea typeface="Malgun Gothic"/>
                <a:cs typeface="Malgun Gothic"/>
              </a:rPr>
              <a:t>61.0%</a:t>
            </a:r>
          </a:p>
        </p:txBody>
      </p:sp>
      <p:sp>
        <p:nvSpPr>
          <p:cNvPr id="9" name="text-8">
            <a:extLst xmlns:a="http://schemas.openxmlformats.org/drawingml/2006/main">
              <a:ext uri="{FF2B5EF4-FFF2-40B4-BE49-F238E27FC236}">
                <a16:creationId xmlns:a16="http://schemas.microsoft.com/office/drawing/2014/main" id="{C9C3F37E-B5B4-4ED5-9998-DD3861F1BF30}"/>
              </a:ext>
            </a:extLst>
          </p:cNvPr>
          <p:cNvSpPr>
            <a:spLocks xmlns:a="http://schemas.openxmlformats.org/drawingml/2006/main" noGrp="1"/>
          </p:cNvSpPr>
          <p:nvPr/>
        </p:nvSpPr>
        <p:spPr>
          <a:xfrm xmlns:a="http://schemas.openxmlformats.org/drawingml/2006/main">
            <a:off x="4343400" y="3629025"/>
            <a:ext cx="32099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203D35"/>
                </a:solidFill>
                <a:latin typeface="Malgun Gothic"/>
                <a:ea typeface="Malgun Gothic"/>
                <a:cs typeface="Malgun Gothic"/>
              </a:defRPr>
            </a:pPr>
            <a:r>
              <a:rPr sz="2025" b="1">
                <a:solidFill>
                  <a:srgbClr val="203D35"/>
                </a:solidFill>
                <a:latin typeface="Malgun Gothic"/>
                <a:ea typeface="Malgun Gothic"/>
                <a:cs typeface="Malgun Gothic"/>
              </a:rPr>
              <a:t>경쟁 심화의 부담</a:t>
            </a:r>
          </a:p>
        </p:txBody>
      </p:sp>
      <p:sp>
        <p:nvSpPr>
          <p:cNvPr id="10" name="text-9">
            <a:extLst xmlns:a="http://schemas.openxmlformats.org/drawingml/2006/main">
              <a:ext uri="{FF2B5EF4-FFF2-40B4-BE49-F238E27FC236}">
                <a16:creationId xmlns:a16="http://schemas.microsoft.com/office/drawing/2014/main" id="{04998094-ED11-4F25-8246-D01F534FD560}"/>
              </a:ext>
            </a:extLst>
          </p:cNvPr>
          <p:cNvSpPr>
            <a:spLocks xmlns:a="http://schemas.openxmlformats.org/drawingml/2006/main" noGrp="1"/>
          </p:cNvSpPr>
          <p:nvPr/>
        </p:nvSpPr>
        <p:spPr>
          <a:xfrm xmlns:a="http://schemas.openxmlformats.org/drawingml/2006/main">
            <a:off x="4343400" y="4486275"/>
            <a:ext cx="320992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697965"/>
                </a:solidFill>
                <a:latin typeface="Malgun Gothic"/>
                <a:ea typeface="Malgun Gothic"/>
                <a:cs typeface="Malgun Gothic"/>
              </a:defRPr>
            </a:pPr>
            <a:r>
              <a:rPr sz="1875" b="0">
                <a:solidFill>
                  <a:srgbClr val="697965"/>
                </a:solidFill>
                <a:latin typeface="Malgun Gothic"/>
                <a:ea typeface="Malgun Gothic"/>
                <a:cs typeface="Malgun Gothic"/>
              </a:rPr>
              <a:t>경영상 애로사항으로</a:t>
            </a:r>
          </a:p>
          <a:p xmlns:a="http://schemas.openxmlformats.org/drawingml/2006/main">
            <a:pPr>
              <a:buNone/>
              <a:defRPr sz="1875" b="0">
                <a:solidFill>
                  <a:srgbClr val="697965"/>
                </a:solidFill>
                <a:latin typeface="Malgun Gothic"/>
                <a:ea typeface="Malgun Gothic"/>
                <a:cs typeface="Malgun Gothic"/>
              </a:defRPr>
            </a:pPr>
            <a:r>
              <a:rPr sz="1875" b="0">
                <a:solidFill>
                  <a:srgbClr val="697965"/>
                </a:solidFill>
                <a:latin typeface="Malgun Gothic"/>
                <a:ea typeface="Malgun Gothic"/>
                <a:cs typeface="Malgun Gothic"/>
              </a:rPr>
              <a:t>경쟁 심화를 응답한 비중.</a:t>
            </a:r>
          </a:p>
        </p:txBody>
      </p:sp>
      <p:sp>
        <p:nvSpPr>
          <p:cNvPr id="11" name="text-10">
            <a:extLst xmlns:a="http://schemas.openxmlformats.org/drawingml/2006/main">
              <a:ext uri="{FF2B5EF4-FFF2-40B4-BE49-F238E27FC236}">
                <a16:creationId xmlns:a16="http://schemas.microsoft.com/office/drawing/2014/main" id="{74A9D93F-8806-43FE-8738-195F1A35B82C}"/>
              </a:ext>
            </a:extLst>
          </p:cNvPr>
          <p:cNvSpPr>
            <a:spLocks xmlns:a="http://schemas.openxmlformats.org/drawingml/2006/main" noGrp="1"/>
          </p:cNvSpPr>
          <p:nvPr/>
        </p:nvSpPr>
        <p:spPr>
          <a:xfrm xmlns:a="http://schemas.openxmlformats.org/drawingml/2006/main">
            <a:off x="8001000" y="2381250"/>
            <a:ext cx="3333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4425" b="1">
                <a:solidFill>
                  <a:srgbClr val="174F40"/>
                </a:solidFill>
                <a:latin typeface="Malgun Gothic"/>
                <a:ea typeface="Malgun Gothic"/>
                <a:cs typeface="Malgun Gothic"/>
              </a:defRPr>
            </a:pPr>
            <a:r>
              <a:rPr sz="4425" b="1">
                <a:solidFill>
                  <a:srgbClr val="174F40"/>
                </a:solidFill>
                <a:latin typeface="Malgun Gothic"/>
                <a:ea typeface="Malgun Gothic"/>
                <a:cs typeface="Malgun Gothic"/>
              </a:rPr>
              <a:t>19,800원</a:t>
            </a:r>
          </a:p>
        </p:txBody>
      </p:sp>
      <p:sp>
        <p:nvSpPr>
          <p:cNvPr id="12" name="text-11">
            <a:extLst xmlns:a="http://schemas.openxmlformats.org/drawingml/2006/main">
              <a:ext uri="{FF2B5EF4-FFF2-40B4-BE49-F238E27FC236}">
                <a16:creationId xmlns:a16="http://schemas.microsoft.com/office/drawing/2014/main" id="{7539CA97-C9B4-490A-924B-C27F8502F9A2}"/>
              </a:ext>
            </a:extLst>
          </p:cNvPr>
          <p:cNvSpPr>
            <a:spLocks xmlns:a="http://schemas.openxmlformats.org/drawingml/2006/main" noGrp="1"/>
          </p:cNvSpPr>
          <p:nvPr/>
        </p:nvSpPr>
        <p:spPr>
          <a:xfrm xmlns:a="http://schemas.openxmlformats.org/drawingml/2006/main">
            <a:off x="8001000" y="3629025"/>
            <a:ext cx="32099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203D35"/>
                </a:solidFill>
                <a:latin typeface="Malgun Gothic"/>
                <a:ea typeface="Malgun Gothic"/>
                <a:cs typeface="Malgun Gothic"/>
              </a:defRPr>
            </a:pPr>
            <a:r>
              <a:rPr sz="2025" b="1">
                <a:solidFill>
                  <a:srgbClr val="203D35"/>
                </a:solidFill>
                <a:latin typeface="Malgun Gothic"/>
                <a:ea typeface="Malgun Gothic"/>
                <a:cs typeface="Malgun Gothic"/>
              </a:rPr>
              <a:t>기존 서비스의 월 정가</a:t>
            </a:r>
          </a:p>
        </p:txBody>
      </p:sp>
      <p:sp>
        <p:nvSpPr>
          <p:cNvPr id="13" name="text-12">
            <a:extLst xmlns:a="http://schemas.openxmlformats.org/drawingml/2006/main">
              <a:ext uri="{FF2B5EF4-FFF2-40B4-BE49-F238E27FC236}">
                <a16:creationId xmlns:a16="http://schemas.microsoft.com/office/drawing/2014/main" id="{FFBA4D6B-427A-4191-AFB3-85F9056149ED}"/>
              </a:ext>
            </a:extLst>
          </p:cNvPr>
          <p:cNvSpPr>
            <a:spLocks xmlns:a="http://schemas.openxmlformats.org/drawingml/2006/main" noGrp="1"/>
          </p:cNvSpPr>
          <p:nvPr/>
        </p:nvSpPr>
        <p:spPr>
          <a:xfrm xmlns:a="http://schemas.openxmlformats.org/drawingml/2006/main">
            <a:off x="8001000" y="4486275"/>
            <a:ext cx="320992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697965"/>
                </a:solidFill>
                <a:latin typeface="Malgun Gothic"/>
                <a:ea typeface="Malgun Gothic"/>
                <a:cs typeface="Malgun Gothic"/>
              </a:defRPr>
            </a:pPr>
            <a:r>
              <a:rPr sz="1875" b="0">
                <a:solidFill>
                  <a:srgbClr val="697965"/>
                </a:solidFill>
                <a:latin typeface="Malgun Gothic"/>
                <a:ea typeface="Malgun Gothic"/>
                <a:cs typeface="Malgun Gothic"/>
              </a:rPr>
              <a:t>공비서 스탠다드 표시 가격.</a:t>
            </a:r>
          </a:p>
          <a:p xmlns:a="http://schemas.openxmlformats.org/drawingml/2006/main">
            <a:pPr>
              <a:buNone/>
              <a:defRPr sz="1875" b="0">
                <a:solidFill>
                  <a:srgbClr val="697965"/>
                </a:solidFill>
                <a:latin typeface="Malgun Gothic"/>
                <a:ea typeface="Malgun Gothic"/>
                <a:cs typeface="Malgun Gothic"/>
              </a:defRPr>
            </a:pPr>
            <a:r>
              <a:rPr sz="1875" b="0">
                <a:solidFill>
                  <a:srgbClr val="697965"/>
                </a:solidFill>
                <a:latin typeface="Malgun Gothic"/>
                <a:ea typeface="Malgun Gothic"/>
                <a:cs typeface="Malgun Gothic"/>
              </a:rPr>
              <a:t>신규 할인가는 9,900원.</a:t>
            </a:r>
          </a:p>
        </p:txBody>
      </p:sp>
    </p:spTree>
    <p:extLst>
      <p:ext uri="{BB962C8B-B14F-4D97-AF65-F5344CB8AC3E}">
        <p14:creationId xmlns:p14="http://schemas.microsoft.com/office/powerpoint/2010/main" val="858887947"/>
      </p:ext>
    </p:extLst>
  </p:cSld>
</p:sld>
</file>

<file path=ppt/slides/slide4.xml><?xml version="1.0" encoding="utf-8"?>
<p:sld xmlns:p="http://schemas.openxmlformats.org/presentationml/2006/main">
  <p:cSld>
    <p:bg>
      <p:bgPr>
        <a:solidFill xmlns:a="http://schemas.openxmlformats.org/drawingml/2006/main">
          <a:srgbClr val="174F40"/>
        </a:solidFill>
      </p:bgPr>
    </p:bg>
    <p:spTree>
      <p:nvGrpSpPr>
        <p:cNvPr id="1" name=""/>
        <p:cNvGrpSpPr/>
        <p:nvPr/>
      </p:nvGrpSpPr>
      <p:grpSpPr>
        <a:xfrm xmlns:a="http://schemas.openxmlformats.org/drawingml/2006/main"/>
      </p:grpSpPr>
      <p:sp>
        <p:nvSpPr>
          <p:cNvPr id="11" name="text-0.15373088033269877">
            <a:extLst xmlns:a="http://schemas.openxmlformats.org/drawingml/2006/main">
              <a:ext uri="{FF2B5EF4-FFF2-40B4-BE49-F238E27FC236}">
                <a16:creationId xmlns:a16="http://schemas.microsoft.com/office/drawing/2014/main" id="{DB379044-1552-4A7B-AE6E-3DDFABC0C04E}"/>
              </a:ext>
            </a:extLst>
          </p:cNvPr>
          <p:cNvSpPr>
            <a:spLocks xmlns:a="http://schemas.openxmlformats.org/drawingml/2006/main" noGrp="1"/>
          </p:cNvSpPr>
          <p:nvPr/>
        </p:nvSpPr>
        <p:spPr>
          <a:xfrm xmlns:a="http://schemas.openxmlformats.org/drawingml/2006/main">
            <a:off x="685800" y="2667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D9ED8C"/>
                </a:solidFill>
                <a:latin typeface="Arial"/>
                <a:ea typeface="Arial"/>
                <a:cs typeface="Arial"/>
              </a:defRPr>
            </a:pPr>
            <a:r>
              <a:rPr sz="1350" b="1">
                <a:solidFill>
                  <a:srgbClr val="D9ED8C"/>
                </a:solidFill>
                <a:latin typeface="Arial"/>
                <a:ea typeface="Arial"/>
                <a:cs typeface="Arial"/>
              </a:rPr>
              <a:t>TEUM</a:t>
            </a:r>
          </a:p>
        </p:txBody>
      </p:sp>
      <p:sp>
        <p:nvSpPr>
          <p:cNvPr id="2" name="text-1">
            <a:extLst xmlns:a="http://schemas.openxmlformats.org/drawingml/2006/main">
              <a:ext uri="{FF2B5EF4-FFF2-40B4-BE49-F238E27FC236}">
                <a16:creationId xmlns:a16="http://schemas.microsoft.com/office/drawing/2014/main" id="{EFBB5429-2F6B-45B3-AF46-E80F9B239EB9}"/>
              </a:ext>
            </a:extLst>
          </p:cNvPr>
          <p:cNvSpPr>
            <a:spLocks xmlns:a="http://schemas.openxmlformats.org/drawingml/2006/main" noGrp="1"/>
          </p:cNvSpPr>
          <p:nvPr/>
        </p:nvSpPr>
        <p:spPr>
          <a:xfrm xmlns:a="http://schemas.openxmlformats.org/drawingml/2006/main">
            <a:off x="10858500" y="266700"/>
            <a:ext cx="6096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BED0B6"/>
                </a:solidFill>
                <a:latin typeface="Malgun Gothic"/>
                <a:ea typeface="Malgun Gothic"/>
                <a:cs typeface="Malgun Gothic"/>
              </a:defRPr>
            </a:pPr>
            <a:r>
              <a:rPr sz="1200" b="0">
                <a:solidFill>
                  <a:srgbClr val="BED0B6"/>
                </a:solidFill>
                <a:latin typeface="Malgun Gothic"/>
                <a:ea typeface="Malgun Gothic"/>
                <a:cs typeface="Malgun Gothic"/>
              </a:rPr>
              <a:t>04</a:t>
            </a:r>
          </a:p>
        </p:txBody>
      </p:sp>
      <p:sp>
        <p:nvSpPr>
          <p:cNvPr id="3" name="text-2">
            <a:extLst xmlns:a="http://schemas.openxmlformats.org/drawingml/2006/main">
              <a:ext uri="{FF2B5EF4-FFF2-40B4-BE49-F238E27FC236}">
                <a16:creationId xmlns:a16="http://schemas.microsoft.com/office/drawing/2014/main" id="{C4934F4C-DA5F-4489-BA3C-E81EE10ACCDA}"/>
              </a:ext>
            </a:extLst>
          </p:cNvPr>
          <p:cNvSpPr>
            <a:spLocks xmlns:a="http://schemas.openxmlformats.org/drawingml/2006/main" noGrp="1"/>
          </p:cNvSpPr>
          <p:nvPr/>
        </p:nvSpPr>
        <p:spPr>
          <a:xfrm xmlns:a="http://schemas.openxmlformats.org/drawingml/2006/main">
            <a:off x="685800" y="762000"/>
            <a:ext cx="10858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FFFFFF"/>
                </a:solidFill>
                <a:latin typeface="Malgun Gothic"/>
                <a:ea typeface="Malgun Gothic"/>
                <a:cs typeface="Malgun Gothic"/>
              </a:defRPr>
            </a:pPr>
            <a:r>
              <a:rPr sz="3300" b="1">
                <a:solidFill>
                  <a:srgbClr val="FFFFFF"/>
                </a:solidFill>
                <a:latin typeface="Malgun Gothic"/>
                <a:ea typeface="Malgun Gothic"/>
                <a:cs typeface="Malgun Gothic"/>
              </a:rPr>
              <a:t>오늘 비어 있는 예약은 내일 팔 수 없습니다</a:t>
            </a:r>
          </a:p>
        </p:txBody>
      </p:sp>
      <p:sp>
        <p:nvSpPr>
          <p:cNvPr id="4" name="text-3">
            <a:extLst xmlns:a="http://schemas.openxmlformats.org/drawingml/2006/main">
              <a:ext uri="{FF2B5EF4-FFF2-40B4-BE49-F238E27FC236}">
                <a16:creationId xmlns:a16="http://schemas.microsoft.com/office/drawing/2014/main" id="{4EF86E35-47B7-46CA-B376-6E028019C8BF}"/>
              </a:ext>
            </a:extLst>
          </p:cNvPr>
          <p:cNvSpPr>
            <a:spLocks xmlns:a="http://schemas.openxmlformats.org/drawingml/2006/main" noGrp="1"/>
          </p:cNvSpPr>
          <p:nvPr/>
        </p:nvSpPr>
        <p:spPr>
          <a:xfrm xmlns:a="http://schemas.openxmlformats.org/drawingml/2006/main">
            <a:off x="685800" y="623887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B8CDB6"/>
                </a:solidFill>
                <a:latin typeface="Malgun Gothic"/>
                <a:ea typeface="Malgun Gothic"/>
                <a:cs typeface="Malgun Gothic"/>
              </a:defRPr>
            </a:pPr>
            <a:r>
              <a:rPr sz="1200" b="0">
                <a:solidFill>
                  <a:srgbClr val="B8CDB6"/>
                </a:solidFill>
                <a:latin typeface="Malgun Gothic"/>
                <a:ea typeface="Malgun Gothic"/>
                <a:cs typeface="Malgun Gothic"/>
              </a:rPr>
              <a:t>가상의 이용 상황입니다. 한국 시장을 대표하는 예약 취소율이나 공실률은 확인하지 못했습니다.</a:t>
            </a:r>
          </a:p>
        </p:txBody>
      </p:sp>
      <p:sp>
        <p:nvSpPr>
          <p:cNvPr id="5" name="text-4">
            <a:extLst xmlns:a="http://schemas.openxmlformats.org/drawingml/2006/main">
              <a:ext uri="{FF2B5EF4-FFF2-40B4-BE49-F238E27FC236}">
                <a16:creationId xmlns:a16="http://schemas.microsoft.com/office/drawing/2014/main" id="{13480F86-2F2A-432B-B68D-7EE2A3F9CD48}"/>
              </a:ext>
            </a:extLst>
          </p:cNvPr>
          <p:cNvSpPr>
            <a:spLocks xmlns:a="http://schemas.openxmlformats.org/drawingml/2006/main" noGrp="1"/>
          </p:cNvSpPr>
          <p:nvPr/>
        </p:nvSpPr>
        <p:spPr>
          <a:xfrm xmlns:a="http://schemas.openxmlformats.org/drawingml/2006/main">
            <a:off x="685800" y="2171700"/>
            <a:ext cx="4953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6525" b="1">
                <a:solidFill>
                  <a:srgbClr val="D9ED8C"/>
                </a:solidFill>
                <a:latin typeface="Malgun Gothic"/>
                <a:ea typeface="Malgun Gothic"/>
                <a:cs typeface="Malgun Gothic"/>
              </a:defRPr>
            </a:pPr>
            <a:r>
              <a:rPr sz="6525" b="1">
                <a:solidFill>
                  <a:srgbClr val="D9ED8C"/>
                </a:solidFill>
                <a:latin typeface="Malgun Gothic"/>
                <a:ea typeface="Malgun Gothic"/>
                <a:cs typeface="Malgun Gothic"/>
              </a:rPr>
              <a:t>60분</a:t>
            </a:r>
          </a:p>
        </p:txBody>
      </p:sp>
      <p:sp>
        <p:nvSpPr>
          <p:cNvPr id="6" name="text-5">
            <a:extLst xmlns:a="http://schemas.openxmlformats.org/drawingml/2006/main">
              <a:ext uri="{FF2B5EF4-FFF2-40B4-BE49-F238E27FC236}">
                <a16:creationId xmlns:a16="http://schemas.microsoft.com/office/drawing/2014/main" id="{F19BD037-395E-4913-BA08-400547C3B0F4}"/>
              </a:ext>
            </a:extLst>
          </p:cNvPr>
          <p:cNvSpPr>
            <a:spLocks xmlns:a="http://schemas.openxmlformats.org/drawingml/2006/main" noGrp="1"/>
          </p:cNvSpPr>
          <p:nvPr/>
        </p:nvSpPr>
        <p:spPr>
          <a:xfrm xmlns:a="http://schemas.openxmlformats.org/drawingml/2006/main">
            <a:off x="6286500" y="2381250"/>
            <a:ext cx="50958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400" b="0">
                <a:solidFill>
                  <a:srgbClr val="FFFFFF"/>
                </a:solidFill>
                <a:latin typeface="Malgun Gothic"/>
                <a:ea typeface="Malgun Gothic"/>
                <a:cs typeface="Malgun Gothic"/>
              </a:defRPr>
            </a:pPr>
            <a:r>
              <a:rPr sz="2400" b="0">
                <a:solidFill>
                  <a:srgbClr val="FFFFFF"/>
                </a:solidFill>
                <a:latin typeface="Malgun Gothic"/>
                <a:ea typeface="Malgun Gothic"/>
                <a:cs typeface="Malgun Gothic"/>
              </a:rPr>
              <a:t>예약이 취소되면 그 시간의 인력과 공간은 매출 기회를 잃습니다.</a:t>
            </a:r>
          </a:p>
        </p:txBody>
      </p:sp>
      <p:sp>
        <p:nvSpPr>
          <p:cNvPr id="7" name="text-6">
            <a:extLst xmlns:a="http://schemas.openxmlformats.org/drawingml/2006/main">
              <a:ext uri="{FF2B5EF4-FFF2-40B4-BE49-F238E27FC236}">
                <a16:creationId xmlns:a16="http://schemas.microsoft.com/office/drawing/2014/main" id="{D0430CAA-CA4C-40D3-ACB2-C9A2B951FD66}"/>
              </a:ext>
            </a:extLst>
          </p:cNvPr>
          <p:cNvSpPr>
            <a:spLocks xmlns:a="http://schemas.openxmlformats.org/drawingml/2006/main" noGrp="1"/>
          </p:cNvSpPr>
          <p:nvPr/>
        </p:nvSpPr>
        <p:spPr>
          <a:xfrm xmlns:a="http://schemas.openxmlformats.org/drawingml/2006/main">
            <a:off x="685800" y="4391025"/>
            <a:ext cx="50292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E1ECD9"/>
                </a:solidFill>
                <a:latin typeface="Malgun Gothic"/>
                <a:ea typeface="Malgun Gothic"/>
                <a:cs typeface="Malgun Gothic"/>
              </a:defRPr>
            </a:pPr>
            <a:r>
              <a:rPr sz="2025" b="1">
                <a:solidFill>
                  <a:srgbClr val="E1ECD9"/>
                </a:solidFill>
                <a:latin typeface="Malgun Gothic"/>
                <a:ea typeface="Malgun Gothic"/>
                <a:cs typeface="Malgun Gothic"/>
              </a:rPr>
              <a:t>점주</a:t>
            </a:r>
          </a:p>
        </p:txBody>
      </p:sp>
      <p:sp>
        <p:nvSpPr>
          <p:cNvPr id="8" name="text-7">
            <a:extLst xmlns:a="http://schemas.openxmlformats.org/drawingml/2006/main">
              <a:ext uri="{FF2B5EF4-FFF2-40B4-BE49-F238E27FC236}">
                <a16:creationId xmlns:a16="http://schemas.microsoft.com/office/drawing/2014/main" id="{DE527F15-13BF-4E39-A521-99A5D453F5E2}"/>
              </a:ext>
            </a:extLst>
          </p:cNvPr>
          <p:cNvSpPr>
            <a:spLocks xmlns:a="http://schemas.openxmlformats.org/drawingml/2006/main" noGrp="1"/>
          </p:cNvSpPr>
          <p:nvPr/>
        </p:nvSpPr>
        <p:spPr>
          <a:xfrm xmlns:a="http://schemas.openxmlformats.org/drawingml/2006/main">
            <a:off x="685800" y="4943475"/>
            <a:ext cx="50292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E1ECD9"/>
                </a:solidFill>
                <a:latin typeface="Malgun Gothic"/>
                <a:ea typeface="Malgun Gothic"/>
                <a:cs typeface="Malgun Gothic"/>
              </a:defRPr>
            </a:pPr>
            <a:r>
              <a:rPr sz="2025" b="0">
                <a:solidFill>
                  <a:srgbClr val="E1ECD9"/>
                </a:solidFill>
                <a:latin typeface="Malgun Gothic"/>
                <a:ea typeface="Malgun Gothic"/>
                <a:cs typeface="Malgun Gothic"/>
              </a:rPr>
              <a:t>기존 예약 관리를 유지하면서</a:t>
            </a:r>
          </a:p>
          <a:p xmlns:a="http://schemas.openxmlformats.org/drawingml/2006/main">
            <a:pPr>
              <a:buNone/>
              <a:defRPr sz="2025" b="0">
                <a:solidFill>
                  <a:srgbClr val="E1ECD9"/>
                </a:solidFill>
                <a:latin typeface="Malgun Gothic"/>
                <a:ea typeface="Malgun Gothic"/>
                <a:cs typeface="Malgun Gothic"/>
              </a:defRPr>
            </a:pPr>
            <a:r>
              <a:rPr sz="2025" b="0">
                <a:solidFill>
                  <a:srgbClr val="E1ECD9"/>
                </a:solidFill>
                <a:latin typeface="Malgun Gothic"/>
                <a:ea typeface="Malgun Gothic"/>
                <a:cs typeface="Malgun Gothic"/>
              </a:rPr>
              <a:t>다시 방문할 고객을 찾습니다.</a:t>
            </a:r>
          </a:p>
        </p:txBody>
      </p:sp>
      <p:sp>
        <p:nvSpPr>
          <p:cNvPr id="9" name="text-8">
            <a:extLst xmlns:a="http://schemas.openxmlformats.org/drawingml/2006/main">
              <a:ext uri="{FF2B5EF4-FFF2-40B4-BE49-F238E27FC236}">
                <a16:creationId xmlns:a16="http://schemas.microsoft.com/office/drawing/2014/main" id="{5C197BB6-88A9-450A-A6A5-A5D510777B1C}"/>
              </a:ext>
            </a:extLst>
          </p:cNvPr>
          <p:cNvSpPr>
            <a:spLocks xmlns:a="http://schemas.openxmlformats.org/drawingml/2006/main" noGrp="1"/>
          </p:cNvSpPr>
          <p:nvPr/>
        </p:nvSpPr>
        <p:spPr>
          <a:xfrm xmlns:a="http://schemas.openxmlformats.org/drawingml/2006/main">
            <a:off x="6096000" y="4391025"/>
            <a:ext cx="50292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E1ECD9"/>
                </a:solidFill>
                <a:latin typeface="Malgun Gothic"/>
                <a:ea typeface="Malgun Gothic"/>
                <a:cs typeface="Malgun Gothic"/>
              </a:defRPr>
            </a:pPr>
            <a:r>
              <a:rPr sz="2025" b="1">
                <a:solidFill>
                  <a:srgbClr val="E1ECD9"/>
                </a:solidFill>
                <a:latin typeface="Malgun Gothic"/>
                <a:ea typeface="Malgun Gothic"/>
                <a:cs typeface="Malgun Gothic"/>
              </a:rPr>
              <a:t>고객</a:t>
            </a:r>
          </a:p>
        </p:txBody>
      </p:sp>
      <p:sp>
        <p:nvSpPr>
          <p:cNvPr id="10" name="text-9">
            <a:extLst xmlns:a="http://schemas.openxmlformats.org/drawingml/2006/main">
              <a:ext uri="{FF2B5EF4-FFF2-40B4-BE49-F238E27FC236}">
                <a16:creationId xmlns:a16="http://schemas.microsoft.com/office/drawing/2014/main" id="{BF5A922D-0138-4C80-9905-CE7A0D7185BD}"/>
              </a:ext>
            </a:extLst>
          </p:cNvPr>
          <p:cNvSpPr>
            <a:spLocks xmlns:a="http://schemas.openxmlformats.org/drawingml/2006/main" noGrp="1"/>
          </p:cNvSpPr>
          <p:nvPr/>
        </p:nvSpPr>
        <p:spPr>
          <a:xfrm xmlns:a="http://schemas.openxmlformats.org/drawingml/2006/main">
            <a:off x="6096000" y="4943475"/>
            <a:ext cx="50292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E1ECD9"/>
                </a:solidFill>
                <a:latin typeface="Malgun Gothic"/>
                <a:ea typeface="Malgun Gothic"/>
                <a:cs typeface="Malgun Gothic"/>
              </a:defRPr>
            </a:pPr>
            <a:r>
              <a:rPr sz="2025" b="0">
                <a:solidFill>
                  <a:srgbClr val="E1ECD9"/>
                </a:solidFill>
                <a:latin typeface="Malgun Gothic"/>
                <a:ea typeface="Malgun Gothic"/>
                <a:cs typeface="Malgun Gothic"/>
              </a:rPr>
              <a:t>앱 설치 없이 원하는 시간에</a:t>
            </a:r>
          </a:p>
          <a:p xmlns:a="http://schemas.openxmlformats.org/drawingml/2006/main">
            <a:pPr>
              <a:buNone/>
              <a:defRPr sz="2025" b="0">
                <a:solidFill>
                  <a:srgbClr val="E1ECD9"/>
                </a:solidFill>
                <a:latin typeface="Malgun Gothic"/>
                <a:ea typeface="Malgun Gothic"/>
                <a:cs typeface="Malgun Gothic"/>
              </a:defRPr>
            </a:pPr>
            <a:r>
              <a:rPr sz="2025" b="0">
                <a:solidFill>
                  <a:srgbClr val="E1ECD9"/>
                </a:solidFill>
                <a:latin typeface="Malgun Gothic"/>
                <a:ea typeface="Malgun Gothic"/>
                <a:cs typeface="Malgun Gothic"/>
              </a:rPr>
              <a:t>간편하게 예약합니다.</a:t>
            </a:r>
          </a:p>
        </p:txBody>
      </p:sp>
    </p:spTree>
    <p:extLst>
      <p:ext uri="{BB962C8B-B14F-4D97-AF65-F5344CB8AC3E}">
        <p14:creationId xmlns:p14="http://schemas.microsoft.com/office/powerpoint/2010/main" val="1744637269"/>
      </p:ext>
    </p:extLst>
  </p:cSld>
</p:sld>
</file>

<file path=ppt/slides/slide5.xml><?xml version="1.0" encoding="utf-8"?>
<p:sld xmlns:p="http://schemas.openxmlformats.org/presentationml/2006/main">
  <p:cSld>
    <p:bg>
      <p:bgPr>
        <a:solidFill xmlns:a="http://schemas.openxmlformats.org/drawingml/2006/main">
          <a:srgbClr val="F5F6F1"/>
        </a:solidFill>
      </p:bgPr>
    </p:bg>
    <p:spTree>
      <p:nvGrpSpPr>
        <p:cNvPr id="1" name=""/>
        <p:cNvGrpSpPr/>
        <p:nvPr/>
      </p:nvGrpSpPr>
      <p:grpSpPr>
        <a:xfrm xmlns:a="http://schemas.openxmlformats.org/drawingml/2006/main"/>
      </p:grpSpPr>
      <p:sp>
        <p:nvSpPr>
          <p:cNvPr id="13" name="text-0.4574376730209244">
            <a:extLst xmlns:a="http://schemas.openxmlformats.org/drawingml/2006/main">
              <a:ext uri="{FF2B5EF4-FFF2-40B4-BE49-F238E27FC236}">
                <a16:creationId xmlns:a16="http://schemas.microsoft.com/office/drawing/2014/main" id="{2B4A5B3D-8F8E-4F45-9CF4-85048ACF1817}"/>
              </a:ext>
            </a:extLst>
          </p:cNvPr>
          <p:cNvSpPr>
            <a:spLocks xmlns:a="http://schemas.openxmlformats.org/drawingml/2006/main" noGrp="1"/>
          </p:cNvSpPr>
          <p:nvPr/>
        </p:nvSpPr>
        <p:spPr>
          <a:xfrm xmlns:a="http://schemas.openxmlformats.org/drawingml/2006/main">
            <a:off x="685800" y="2667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174F40"/>
                </a:solidFill>
                <a:latin typeface="Arial"/>
                <a:ea typeface="Arial"/>
                <a:cs typeface="Arial"/>
              </a:defRPr>
            </a:pPr>
            <a:r>
              <a:rPr sz="1350" b="1">
                <a:solidFill>
                  <a:srgbClr val="174F40"/>
                </a:solidFill>
                <a:latin typeface="Arial"/>
                <a:ea typeface="Arial"/>
                <a:cs typeface="Arial"/>
              </a:rPr>
              <a:t>TEUM</a:t>
            </a:r>
          </a:p>
        </p:txBody>
      </p:sp>
      <p:sp>
        <p:nvSpPr>
          <p:cNvPr id="2" name="text-1">
            <a:extLst xmlns:a="http://schemas.openxmlformats.org/drawingml/2006/main">
              <a:ext uri="{FF2B5EF4-FFF2-40B4-BE49-F238E27FC236}">
                <a16:creationId xmlns:a16="http://schemas.microsoft.com/office/drawing/2014/main" id="{02492429-71F5-40C9-81C3-E8C8445B78E1}"/>
              </a:ext>
            </a:extLst>
          </p:cNvPr>
          <p:cNvSpPr>
            <a:spLocks xmlns:a="http://schemas.openxmlformats.org/drawingml/2006/main" noGrp="1"/>
          </p:cNvSpPr>
          <p:nvPr/>
        </p:nvSpPr>
        <p:spPr>
          <a:xfrm xmlns:a="http://schemas.openxmlformats.org/drawingml/2006/main">
            <a:off x="10858500" y="266700"/>
            <a:ext cx="6096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05</a:t>
            </a:r>
          </a:p>
        </p:txBody>
      </p:sp>
      <p:sp>
        <p:nvSpPr>
          <p:cNvPr id="3" name="text-2">
            <a:extLst xmlns:a="http://schemas.openxmlformats.org/drawingml/2006/main">
              <a:ext uri="{FF2B5EF4-FFF2-40B4-BE49-F238E27FC236}">
                <a16:creationId xmlns:a16="http://schemas.microsoft.com/office/drawing/2014/main" id="{6B0E1CEA-B973-4841-9E66-42C458E1D28D}"/>
              </a:ext>
            </a:extLst>
          </p:cNvPr>
          <p:cNvSpPr>
            <a:spLocks xmlns:a="http://schemas.openxmlformats.org/drawingml/2006/main" noGrp="1"/>
          </p:cNvSpPr>
          <p:nvPr/>
        </p:nvSpPr>
        <p:spPr>
          <a:xfrm xmlns:a="http://schemas.openxmlformats.org/drawingml/2006/main">
            <a:off x="685800" y="762000"/>
            <a:ext cx="10858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203D35"/>
                </a:solidFill>
                <a:latin typeface="Malgun Gothic"/>
                <a:ea typeface="Malgun Gothic"/>
                <a:cs typeface="Malgun Gothic"/>
              </a:defRPr>
            </a:pPr>
            <a:r>
              <a:rPr sz="3300" b="1">
                <a:solidFill>
                  <a:srgbClr val="203D35"/>
                </a:solidFill>
                <a:latin typeface="Malgun Gothic"/>
                <a:ea typeface="Malgun Gothic"/>
                <a:cs typeface="Malgun Gothic"/>
              </a:rPr>
              <a:t>첫 고객은 성수·건대의 소형 뷰티 매장</a:t>
            </a:r>
          </a:p>
        </p:txBody>
      </p:sp>
      <p:sp>
        <p:nvSpPr>
          <p:cNvPr id="4" name="text-3">
            <a:extLst xmlns:a="http://schemas.openxmlformats.org/drawingml/2006/main">
              <a:ext uri="{FF2B5EF4-FFF2-40B4-BE49-F238E27FC236}">
                <a16:creationId xmlns:a16="http://schemas.microsoft.com/office/drawing/2014/main" id="{5A2E5724-49D3-4278-A18E-F6F1568D2369}"/>
              </a:ext>
            </a:extLst>
          </p:cNvPr>
          <p:cNvSpPr>
            <a:spLocks xmlns:a="http://schemas.openxmlformats.org/drawingml/2006/main" noGrp="1"/>
          </p:cNvSpPr>
          <p:nvPr/>
        </p:nvSpPr>
        <p:spPr>
          <a:xfrm xmlns:a="http://schemas.openxmlformats.org/drawingml/2006/main">
            <a:off x="685800" y="623887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고객 조건·도입 시간·가격은 검증할 가설입니다. 현재 프로토타입에는 네이버 예약 연동이 없습니다.</a:t>
            </a:r>
          </a:p>
        </p:txBody>
      </p:sp>
      <p:sp>
        <p:nvSpPr>
          <p:cNvPr id="5" name="text-4">
            <a:extLst xmlns:a="http://schemas.openxmlformats.org/drawingml/2006/main">
              <a:ext uri="{FF2B5EF4-FFF2-40B4-BE49-F238E27FC236}">
                <a16:creationId xmlns:a16="http://schemas.microsoft.com/office/drawing/2014/main" id="{D85DBAFE-84CD-445F-97DC-D8EBE5F4D06B}"/>
              </a:ext>
            </a:extLst>
          </p:cNvPr>
          <p:cNvSpPr>
            <a:spLocks xmlns:a="http://schemas.openxmlformats.org/drawingml/2006/main" noGrp="1"/>
          </p:cNvSpPr>
          <p:nvPr/>
        </p:nvSpPr>
        <p:spPr>
          <a:xfrm xmlns:a="http://schemas.openxmlformats.org/drawingml/2006/main">
            <a:off x="685800" y="2095500"/>
            <a:ext cx="4762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4950" b="1">
                <a:solidFill>
                  <a:srgbClr val="174F40"/>
                </a:solidFill>
                <a:latin typeface="Malgun Gothic"/>
                <a:ea typeface="Malgun Gothic"/>
                <a:cs typeface="Malgun Gothic"/>
              </a:defRPr>
            </a:pPr>
            <a:r>
              <a:rPr sz="4950" b="1">
                <a:solidFill>
                  <a:srgbClr val="174F40"/>
                </a:solidFill>
                <a:latin typeface="Malgun Gothic"/>
                <a:ea typeface="Malgun Gothic"/>
                <a:cs typeface="Malgun Gothic"/>
              </a:rPr>
              <a:t>1~3인 매장</a:t>
            </a:r>
          </a:p>
        </p:txBody>
      </p:sp>
      <p:sp>
        <p:nvSpPr>
          <p:cNvPr id="6" name="text-5">
            <a:extLst xmlns:a="http://schemas.openxmlformats.org/drawingml/2006/main">
              <a:ext uri="{FF2B5EF4-FFF2-40B4-BE49-F238E27FC236}">
                <a16:creationId xmlns:a16="http://schemas.microsoft.com/office/drawing/2014/main" id="{DE105D6C-3894-4658-A05E-B3AD0A377417}"/>
              </a:ext>
            </a:extLst>
          </p:cNvPr>
          <p:cNvSpPr>
            <a:spLocks xmlns:a="http://schemas.openxmlformats.org/drawingml/2006/main" noGrp="1"/>
          </p:cNvSpPr>
          <p:nvPr/>
        </p:nvSpPr>
        <p:spPr>
          <a:xfrm xmlns:a="http://schemas.openxmlformats.org/drawingml/2006/main">
            <a:off x="6334125" y="2143125"/>
            <a:ext cx="49530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203D35"/>
                </a:solidFill>
                <a:latin typeface="Malgun Gothic"/>
                <a:ea typeface="Malgun Gothic"/>
                <a:cs typeface="Malgun Gothic"/>
              </a:defRPr>
            </a:pPr>
            <a:r>
              <a:rPr sz="2175" b="0">
                <a:solidFill>
                  <a:srgbClr val="203D35"/>
                </a:solidFill>
                <a:latin typeface="Malgun Gothic"/>
                <a:ea typeface="Malgun Gothic"/>
                <a:cs typeface="Malgun Gothic"/>
              </a:rPr>
              <a:t>서울 성수·건대 지역의</a:t>
            </a:r>
          </a:p>
          <a:p xmlns:a="http://schemas.openxmlformats.org/drawingml/2006/main">
            <a:pPr>
              <a:buNone/>
              <a:defRPr sz="2175" b="0">
                <a:solidFill>
                  <a:srgbClr val="203D35"/>
                </a:solidFill>
                <a:latin typeface="Malgun Gothic"/>
                <a:ea typeface="Malgun Gothic"/>
                <a:cs typeface="Malgun Gothic"/>
              </a:defRPr>
            </a:pPr>
            <a:r>
              <a:rPr sz="2175" b="0">
                <a:solidFill>
                  <a:srgbClr val="203D35"/>
                </a:solidFill>
                <a:latin typeface="Malgun Gothic"/>
                <a:ea typeface="Malgun Gothic"/>
                <a:cs typeface="Malgun Gothic"/>
              </a:rPr>
              <a:t>독립 네일·속눈썹 매장</a:t>
            </a:r>
          </a:p>
        </p:txBody>
      </p:sp>
      <p:sp>
        <p:nvSpPr>
          <p:cNvPr id="7" name="text-6">
            <a:extLst xmlns:a="http://schemas.openxmlformats.org/drawingml/2006/main">
              <a:ext uri="{FF2B5EF4-FFF2-40B4-BE49-F238E27FC236}">
                <a16:creationId xmlns:a16="http://schemas.microsoft.com/office/drawing/2014/main" id="{8C00DBA9-9162-498E-9486-FD45F35B790C}"/>
              </a:ext>
            </a:extLst>
          </p:cNvPr>
          <p:cNvSpPr>
            <a:spLocks xmlns:a="http://schemas.openxmlformats.org/drawingml/2006/main" noGrp="1"/>
          </p:cNvSpPr>
          <p:nvPr/>
        </p:nvSpPr>
        <p:spPr>
          <a:xfrm xmlns:a="http://schemas.openxmlformats.org/drawingml/2006/main">
            <a:off x="685800" y="3667125"/>
            <a:ext cx="3225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203D35"/>
                </a:solidFill>
                <a:latin typeface="Malgun Gothic"/>
                <a:ea typeface="Malgun Gothic"/>
                <a:cs typeface="Malgun Gothic"/>
              </a:defRPr>
            </a:pPr>
            <a:r>
              <a:rPr sz="2025" b="1">
                <a:solidFill>
                  <a:srgbClr val="203D35"/>
                </a:solidFill>
                <a:latin typeface="Malgun Gothic"/>
                <a:ea typeface="Malgun Gothic"/>
                <a:cs typeface="Malgun Gothic"/>
              </a:rPr>
              <a:t>대상 조건</a:t>
            </a:r>
          </a:p>
        </p:txBody>
      </p:sp>
      <p:sp>
        <p:nvSpPr>
          <p:cNvPr id="8" name="text-7">
            <a:extLst xmlns:a="http://schemas.openxmlformats.org/drawingml/2006/main">
              <a:ext uri="{FF2B5EF4-FFF2-40B4-BE49-F238E27FC236}">
                <a16:creationId xmlns:a16="http://schemas.microsoft.com/office/drawing/2014/main" id="{8789394F-487F-4CC4-B31C-F5562DDF85C3}"/>
              </a:ext>
            </a:extLst>
          </p:cNvPr>
          <p:cNvSpPr>
            <a:spLocks xmlns:a="http://schemas.openxmlformats.org/drawingml/2006/main" noGrp="1"/>
          </p:cNvSpPr>
          <p:nvPr/>
        </p:nvSpPr>
        <p:spPr>
          <a:xfrm xmlns:a="http://schemas.openxmlformats.org/drawingml/2006/main">
            <a:off x="685800" y="4219575"/>
            <a:ext cx="32258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객단가 4만~10만원,</a:t>
            </a:r>
          </a:p>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월 빈 시간 6개 이상,</a:t>
            </a:r>
          </a:p>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광고 수신 동의 기록 보유.</a:t>
            </a:r>
          </a:p>
        </p:txBody>
      </p:sp>
      <p:sp>
        <p:nvSpPr>
          <p:cNvPr id="9" name="text-8">
            <a:extLst xmlns:a="http://schemas.openxmlformats.org/drawingml/2006/main">
              <a:ext uri="{FF2B5EF4-FFF2-40B4-BE49-F238E27FC236}">
                <a16:creationId xmlns:a16="http://schemas.microsoft.com/office/drawing/2014/main" id="{5F744E19-8B26-4788-8699-BC8E75551DAB}"/>
              </a:ext>
            </a:extLst>
          </p:cNvPr>
          <p:cNvSpPr>
            <a:spLocks xmlns:a="http://schemas.openxmlformats.org/drawingml/2006/main" noGrp="1"/>
          </p:cNvSpPr>
          <p:nvPr/>
        </p:nvSpPr>
        <p:spPr>
          <a:xfrm xmlns:a="http://schemas.openxmlformats.org/drawingml/2006/main">
            <a:off x="4292600" y="3667125"/>
            <a:ext cx="3225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203D35"/>
                </a:solidFill>
                <a:latin typeface="Malgun Gothic"/>
                <a:ea typeface="Malgun Gothic"/>
                <a:cs typeface="Malgun Gothic"/>
              </a:defRPr>
            </a:pPr>
            <a:r>
              <a:rPr sz="2025" b="1">
                <a:solidFill>
                  <a:srgbClr val="203D35"/>
                </a:solidFill>
                <a:latin typeface="Malgun Gothic"/>
                <a:ea typeface="Malgun Gothic"/>
                <a:cs typeface="Malgun Gothic"/>
              </a:rPr>
              <a:t>시작 방법</a:t>
            </a:r>
          </a:p>
        </p:txBody>
      </p:sp>
      <p:sp>
        <p:nvSpPr>
          <p:cNvPr id="10" name="text-9">
            <a:extLst xmlns:a="http://schemas.openxmlformats.org/drawingml/2006/main">
              <a:ext uri="{FF2B5EF4-FFF2-40B4-BE49-F238E27FC236}">
                <a16:creationId xmlns:a16="http://schemas.microsoft.com/office/drawing/2014/main" id="{C3759226-2A6E-4BFE-B7AD-EDF9C8EA9802}"/>
              </a:ext>
            </a:extLst>
          </p:cNvPr>
          <p:cNvSpPr>
            <a:spLocks xmlns:a="http://schemas.openxmlformats.org/drawingml/2006/main" noGrp="1"/>
          </p:cNvSpPr>
          <p:nvPr/>
        </p:nvSpPr>
        <p:spPr>
          <a:xfrm xmlns:a="http://schemas.openxmlformats.org/drawingml/2006/main">
            <a:off x="4292600" y="4219575"/>
            <a:ext cx="32258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빈 시간 한 개 직접 등록.</a:t>
            </a:r>
          </a:p>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기존 예약 도구는</a:t>
            </a:r>
          </a:p>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그대로 사용합니다.</a:t>
            </a:r>
          </a:p>
        </p:txBody>
      </p:sp>
      <p:sp>
        <p:nvSpPr>
          <p:cNvPr id="11" name="text-10">
            <a:extLst xmlns:a="http://schemas.openxmlformats.org/drawingml/2006/main">
              <a:ext uri="{FF2B5EF4-FFF2-40B4-BE49-F238E27FC236}">
                <a16:creationId xmlns:a16="http://schemas.microsoft.com/office/drawing/2014/main" id="{DC21C883-576B-4F1F-A9E6-28FA710F0ED7}"/>
              </a:ext>
            </a:extLst>
          </p:cNvPr>
          <p:cNvSpPr>
            <a:spLocks xmlns:a="http://schemas.openxmlformats.org/drawingml/2006/main" noGrp="1"/>
          </p:cNvSpPr>
          <p:nvPr/>
        </p:nvSpPr>
        <p:spPr>
          <a:xfrm xmlns:a="http://schemas.openxmlformats.org/drawingml/2006/main">
            <a:off x="7899400" y="3667125"/>
            <a:ext cx="3225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203D35"/>
                </a:solidFill>
                <a:latin typeface="Malgun Gothic"/>
                <a:ea typeface="Malgun Gothic"/>
                <a:cs typeface="Malgun Gothic"/>
              </a:defRPr>
            </a:pPr>
            <a:r>
              <a:rPr sz="2025" b="1">
                <a:solidFill>
                  <a:srgbClr val="203D35"/>
                </a:solidFill>
                <a:latin typeface="Malgun Gothic"/>
                <a:ea typeface="Malgun Gothic"/>
                <a:cs typeface="Malgun Gothic"/>
              </a:rPr>
              <a:t>판매 방식</a:t>
            </a:r>
          </a:p>
        </p:txBody>
      </p:sp>
      <p:sp>
        <p:nvSpPr>
          <p:cNvPr id="12" name="text-11">
            <a:extLst xmlns:a="http://schemas.openxmlformats.org/drawingml/2006/main">
              <a:ext uri="{FF2B5EF4-FFF2-40B4-BE49-F238E27FC236}">
                <a16:creationId xmlns:a16="http://schemas.microsoft.com/office/drawing/2014/main" id="{C684A003-A16B-4AEF-9439-FA54FC14F271}"/>
              </a:ext>
            </a:extLst>
          </p:cNvPr>
          <p:cNvSpPr>
            <a:spLocks xmlns:a="http://schemas.openxmlformats.org/drawingml/2006/main" noGrp="1"/>
          </p:cNvSpPr>
          <p:nvPr/>
        </p:nvSpPr>
        <p:spPr>
          <a:xfrm xmlns:a="http://schemas.openxmlformats.org/drawingml/2006/main">
            <a:off x="7899400" y="4219575"/>
            <a:ext cx="32258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14일간 효과를 확인한 뒤</a:t>
            </a:r>
          </a:p>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월 4만 9천원으로</a:t>
            </a:r>
          </a:p>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유료 전환을 검증합니다.</a:t>
            </a:r>
          </a:p>
        </p:txBody>
      </p:sp>
    </p:spTree>
    <p:extLst>
      <p:ext uri="{BB962C8B-B14F-4D97-AF65-F5344CB8AC3E}">
        <p14:creationId xmlns:p14="http://schemas.microsoft.com/office/powerpoint/2010/main" val="4554728"/>
      </p:ext>
    </p:extLst>
  </p:cSld>
</p:sld>
</file>

<file path=ppt/slides/slide6.xml><?xml version="1.0" encoding="utf-8"?>
<p:sld xmlns:p="http://schemas.openxmlformats.org/presentationml/2006/main">
  <p:cSld>
    <p:bg>
      <p:bgPr>
        <a:solidFill xmlns:a="http://schemas.openxmlformats.org/drawingml/2006/main">
          <a:srgbClr val="F5F6F1"/>
        </a:solidFill>
      </p:bgPr>
    </p:bg>
    <p:spTree>
      <p:nvGrpSpPr>
        <p:cNvPr id="1" name=""/>
        <p:cNvGrpSpPr/>
        <p:nvPr/>
      </p:nvGrpSpPr>
      <p:grpSpPr>
        <a:xfrm xmlns:a="http://schemas.openxmlformats.org/drawingml/2006/main"/>
      </p:grpSpPr>
      <p:sp>
        <p:nvSpPr>
          <p:cNvPr id="10" name="text-0.7603340084469995">
            <a:extLst xmlns:a="http://schemas.openxmlformats.org/drawingml/2006/main">
              <a:ext uri="{FF2B5EF4-FFF2-40B4-BE49-F238E27FC236}">
                <a16:creationId xmlns:a16="http://schemas.microsoft.com/office/drawing/2014/main" id="{106C3618-5908-48BD-862A-CA4EC3F2B521}"/>
              </a:ext>
            </a:extLst>
          </p:cNvPr>
          <p:cNvSpPr>
            <a:spLocks xmlns:a="http://schemas.openxmlformats.org/drawingml/2006/main" noGrp="1"/>
          </p:cNvSpPr>
          <p:nvPr/>
        </p:nvSpPr>
        <p:spPr>
          <a:xfrm xmlns:a="http://schemas.openxmlformats.org/drawingml/2006/main">
            <a:off x="685800" y="2667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174F40"/>
                </a:solidFill>
                <a:latin typeface="Arial"/>
                <a:ea typeface="Arial"/>
                <a:cs typeface="Arial"/>
              </a:defRPr>
            </a:pPr>
            <a:r>
              <a:rPr sz="1350" b="1">
                <a:solidFill>
                  <a:srgbClr val="174F40"/>
                </a:solidFill>
                <a:latin typeface="Arial"/>
                <a:ea typeface="Arial"/>
                <a:cs typeface="Arial"/>
              </a:rPr>
              <a:t>TEUM</a:t>
            </a:r>
          </a:p>
        </p:txBody>
      </p:sp>
      <p:sp>
        <p:nvSpPr>
          <p:cNvPr id="2" name="text-1">
            <a:extLst xmlns:a="http://schemas.openxmlformats.org/drawingml/2006/main">
              <a:ext uri="{FF2B5EF4-FFF2-40B4-BE49-F238E27FC236}">
                <a16:creationId xmlns:a16="http://schemas.microsoft.com/office/drawing/2014/main" id="{58E4E425-8B2D-46F3-9CEA-594DBAA1DA44}"/>
              </a:ext>
            </a:extLst>
          </p:cNvPr>
          <p:cNvSpPr>
            <a:spLocks xmlns:a="http://schemas.openxmlformats.org/drawingml/2006/main" noGrp="1"/>
          </p:cNvSpPr>
          <p:nvPr/>
        </p:nvSpPr>
        <p:spPr>
          <a:xfrm xmlns:a="http://schemas.openxmlformats.org/drawingml/2006/main">
            <a:off x="10858500" y="266700"/>
            <a:ext cx="6096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06</a:t>
            </a:r>
          </a:p>
        </p:txBody>
      </p:sp>
      <p:sp>
        <p:nvSpPr>
          <p:cNvPr id="3" name="text-2">
            <a:extLst xmlns:a="http://schemas.openxmlformats.org/drawingml/2006/main">
              <a:ext uri="{FF2B5EF4-FFF2-40B4-BE49-F238E27FC236}">
                <a16:creationId xmlns:a16="http://schemas.microsoft.com/office/drawing/2014/main" id="{32605219-FFE7-425C-8FAC-050FD2DB69D0}"/>
              </a:ext>
            </a:extLst>
          </p:cNvPr>
          <p:cNvSpPr>
            <a:spLocks xmlns:a="http://schemas.openxmlformats.org/drawingml/2006/main" noGrp="1"/>
          </p:cNvSpPr>
          <p:nvPr/>
        </p:nvSpPr>
        <p:spPr>
          <a:xfrm xmlns:a="http://schemas.openxmlformats.org/drawingml/2006/main">
            <a:off x="685800" y="762000"/>
            <a:ext cx="10858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203D35"/>
                </a:solidFill>
                <a:latin typeface="Malgun Gothic"/>
                <a:ea typeface="Malgun Gothic"/>
                <a:cs typeface="Malgun Gothic"/>
              </a:defRPr>
            </a:pPr>
            <a:r>
              <a:rPr sz="3300" b="1">
                <a:solidFill>
                  <a:srgbClr val="203D35"/>
                </a:solidFill>
                <a:latin typeface="Malgun Gothic"/>
                <a:ea typeface="Malgun Gothic"/>
                <a:cs typeface="Malgun Gothic"/>
              </a:rPr>
              <a:t>점주의 휴대폰에 맞춘 모바일 화면</a:t>
            </a:r>
          </a:p>
        </p:txBody>
      </p:sp>
      <p:sp>
        <p:nvSpPr>
          <p:cNvPr id="4" name="text-3">
            <a:extLst xmlns:a="http://schemas.openxmlformats.org/drawingml/2006/main">
              <a:ext uri="{FF2B5EF4-FFF2-40B4-BE49-F238E27FC236}">
                <a16:creationId xmlns:a16="http://schemas.microsoft.com/office/drawing/2014/main" id="{91DC3A83-7DA9-4D08-80DC-0336F2754B09}"/>
              </a:ext>
            </a:extLst>
          </p:cNvPr>
          <p:cNvSpPr>
            <a:spLocks xmlns:a="http://schemas.openxmlformats.org/drawingml/2006/main" noGrp="1"/>
          </p:cNvSpPr>
          <p:nvPr/>
        </p:nvSpPr>
        <p:spPr>
          <a:xfrm xmlns:a="http://schemas.openxmlformats.org/drawingml/2006/main">
            <a:off x="685800" y="623887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실제 모바일 형태 프로토타입 화면입니다. 합성 데이터를 사용하며 브라우저에서 실행합니다.</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fc12552ca0e4140"/>
          <a:stretch xmlns:a="http://schemas.openxmlformats.org/drawingml/2006/main"/>
        </p:blipFill>
        <p:spPr>
          <a:xfrm xmlns:a="http://schemas.openxmlformats.org/drawingml/2006/main">
            <a:off x="769652" y="1847850"/>
            <a:ext cx="1927797" cy="4171950"/>
          </a:xfrm>
          <a:prstGeom xmlns:a="http://schemas.openxmlformats.org/drawingml/2006/main" prst="rect">
            <a:avLst/>
          </a:prstGeom>
        </p:spPr>
      </p:pic>
      <p:sp>
        <p:nvSpPr>
          <p:cNvPr id="6" name="text-4">
            <a:extLst xmlns:a="http://schemas.openxmlformats.org/drawingml/2006/main">
              <a:ext uri="{FF2B5EF4-FFF2-40B4-BE49-F238E27FC236}">
                <a16:creationId xmlns:a16="http://schemas.microsoft.com/office/drawing/2014/main" id="{C60DCE0D-1214-4E47-969A-BB54290BDA9F}"/>
              </a:ext>
            </a:extLst>
          </p:cNvPr>
          <p:cNvSpPr>
            <a:spLocks xmlns:a="http://schemas.openxmlformats.org/drawingml/2006/main" noGrp="1"/>
          </p:cNvSpPr>
          <p:nvPr/>
        </p:nvSpPr>
        <p:spPr>
          <a:xfrm xmlns:a="http://schemas.openxmlformats.org/drawingml/2006/main">
            <a:off x="8610600" y="2200275"/>
            <a:ext cx="2095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697965"/>
                </a:solidFill>
                <a:latin typeface="Malgun Gothic"/>
                <a:ea typeface="Malgun Gothic"/>
                <a:cs typeface="Malgun Gothic"/>
              </a:defRPr>
            </a:pPr>
            <a:r>
              <a:rPr sz="1725" b="0">
                <a:solidFill>
                  <a:srgbClr val="697965"/>
                </a:solidFill>
                <a:latin typeface="Malgun Gothic"/>
                <a:ea typeface="Malgun Gothic"/>
                <a:cs typeface="Malgun Gothic"/>
              </a:rPr>
              <a:t>모바일 사용 흐름</a:t>
            </a:r>
          </a:p>
        </p:txBody>
      </p:sp>
      <p:sp>
        <p:nvSpPr>
          <p:cNvPr id="7" name="text-5">
            <a:extLst xmlns:a="http://schemas.openxmlformats.org/drawingml/2006/main">
              <a:ext uri="{FF2B5EF4-FFF2-40B4-BE49-F238E27FC236}">
                <a16:creationId xmlns:a16="http://schemas.microsoft.com/office/drawing/2014/main" id="{DF5970D9-CC18-4C10-B04D-8630D8D33DD0}"/>
              </a:ext>
            </a:extLst>
          </p:cNvPr>
          <p:cNvSpPr>
            <a:spLocks xmlns:a="http://schemas.openxmlformats.org/drawingml/2006/main" noGrp="1"/>
          </p:cNvSpPr>
          <p:nvPr/>
        </p:nvSpPr>
        <p:spPr>
          <a:xfrm xmlns:a="http://schemas.openxmlformats.org/drawingml/2006/main">
            <a:off x="8610600" y="2667000"/>
            <a:ext cx="285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174F40"/>
                </a:solidFill>
                <a:latin typeface="Malgun Gothic"/>
                <a:ea typeface="Malgun Gothic"/>
                <a:cs typeface="Malgun Gothic"/>
              </a:defRPr>
            </a:pPr>
            <a:r>
              <a:rPr sz="2250" b="1">
                <a:solidFill>
                  <a:srgbClr val="174F40"/>
                </a:solidFill>
                <a:latin typeface="Malgun Gothic"/>
                <a:ea typeface="Malgun Gothic"/>
                <a:cs typeface="Malgun Gothic"/>
              </a:rPr>
              <a:t>빈 시간 확인</a:t>
            </a:r>
          </a:p>
        </p:txBody>
      </p:sp>
      <p:sp>
        <p:nvSpPr>
          <p:cNvPr id="8" name="text-6">
            <a:extLst xmlns:a="http://schemas.openxmlformats.org/drawingml/2006/main">
              <a:ext uri="{FF2B5EF4-FFF2-40B4-BE49-F238E27FC236}">
                <a16:creationId xmlns:a16="http://schemas.microsoft.com/office/drawing/2014/main" id="{471E615C-8AD4-4538-B2D8-BB22B625976A}"/>
              </a:ext>
            </a:extLst>
          </p:cNvPr>
          <p:cNvSpPr>
            <a:spLocks xmlns:a="http://schemas.openxmlformats.org/drawingml/2006/main" noGrp="1"/>
          </p:cNvSpPr>
          <p:nvPr/>
        </p:nvSpPr>
        <p:spPr>
          <a:xfrm xmlns:a="http://schemas.openxmlformats.org/drawingml/2006/main">
            <a:off x="8610600" y="3648075"/>
            <a:ext cx="28575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174F40"/>
                </a:solidFill>
                <a:latin typeface="Malgun Gothic"/>
                <a:ea typeface="Malgun Gothic"/>
                <a:cs typeface="Malgun Gothic"/>
              </a:defRPr>
            </a:pPr>
            <a:r>
              <a:rPr sz="2250" b="1">
                <a:solidFill>
                  <a:srgbClr val="174F40"/>
                </a:solidFill>
                <a:latin typeface="Malgun Gothic"/>
                <a:ea typeface="Malgun Gothic"/>
                <a:cs typeface="Malgun Gothic"/>
              </a:rPr>
              <a:t>초대 내용 확인</a:t>
            </a:r>
          </a:p>
        </p:txBody>
      </p:sp>
      <p:sp>
        <p:nvSpPr>
          <p:cNvPr id="9" name="text-7">
            <a:extLst xmlns:a="http://schemas.openxmlformats.org/drawingml/2006/main">
              <a:ext uri="{FF2B5EF4-FFF2-40B4-BE49-F238E27FC236}">
                <a16:creationId xmlns:a16="http://schemas.microsoft.com/office/drawing/2014/main" id="{1060B96F-B949-400B-A837-731208FD0606}"/>
              </a:ext>
            </a:extLst>
          </p:cNvPr>
          <p:cNvSpPr>
            <a:spLocks xmlns:a="http://schemas.openxmlformats.org/drawingml/2006/main" noGrp="1"/>
          </p:cNvSpPr>
          <p:nvPr/>
        </p:nvSpPr>
        <p:spPr>
          <a:xfrm xmlns:a="http://schemas.openxmlformats.org/drawingml/2006/main">
            <a:off x="8610600" y="4895850"/>
            <a:ext cx="28575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174F40"/>
                </a:solidFill>
                <a:latin typeface="Malgun Gothic"/>
                <a:ea typeface="Malgun Gothic"/>
                <a:cs typeface="Malgun Gothic"/>
              </a:defRPr>
            </a:pPr>
            <a:r>
              <a:rPr sz="2250" b="1">
                <a:solidFill>
                  <a:srgbClr val="174F40"/>
                </a:solidFill>
                <a:latin typeface="Malgun Gothic"/>
                <a:ea typeface="Malgun Gothic"/>
                <a:cs typeface="Malgun Gothic"/>
              </a:rPr>
              <a:t>방문 완료·성과 확인</a:t>
            </a:r>
          </a:p>
        </p:txBody>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bf77e61e60143f8"/>
          <a:stretch xmlns:a="http://schemas.openxmlformats.org/drawingml/2006/main"/>
        </p:blipFill>
        <p:spPr>
          <a:xfrm xmlns:a="http://schemas.openxmlformats.org/drawingml/2006/main">
            <a:off x="3322352" y="1847850"/>
            <a:ext cx="1927797" cy="4171950"/>
          </a:xfrm>
          <a:prstGeom xmlns:a="http://schemas.openxmlformats.org/drawingml/2006/main" prst="rect">
            <a:avLst/>
          </a:prstGeom>
        </p:spPr>
      </p:pic>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7046ae59f7744c92"/>
          <a:stretch xmlns:a="http://schemas.openxmlformats.org/drawingml/2006/main"/>
        </p:blipFill>
        <p:spPr>
          <a:xfrm xmlns:a="http://schemas.openxmlformats.org/drawingml/2006/main">
            <a:off x="5875052" y="1847850"/>
            <a:ext cx="1927797" cy="4171950"/>
          </a:xfrm>
          <a:prstGeom xmlns:a="http://schemas.openxmlformats.org/drawingml/2006/main" prst="rect">
            <a:avLst/>
          </a:prstGeom>
        </p:spPr>
      </p:pic>
    </p:spTree>
    <p:extLst>
      <p:ext uri="{BB962C8B-B14F-4D97-AF65-F5344CB8AC3E}">
        <p14:creationId xmlns:p14="http://schemas.microsoft.com/office/powerpoint/2010/main" val="583762479"/>
      </p:ext>
    </p:extLst>
  </p:cSld>
</p:sld>
</file>

<file path=ppt/slides/slide7.xml><?xml version="1.0" encoding="utf-8"?>
<p:sld xmlns:p="http://schemas.openxmlformats.org/presentationml/2006/main">
  <p:cSld>
    <p:bg>
      <p:bgPr>
        <a:solidFill xmlns:a="http://schemas.openxmlformats.org/drawingml/2006/main">
          <a:srgbClr val="F5F6F1"/>
        </a:solidFill>
      </p:bgPr>
    </p:bg>
    <p:spTree>
      <p:nvGrpSpPr>
        <p:cNvPr id="1" name=""/>
        <p:cNvGrpSpPr/>
        <p:nvPr/>
      </p:nvGrpSpPr>
      <p:grpSpPr>
        <a:xfrm xmlns:a="http://schemas.openxmlformats.org/drawingml/2006/main"/>
      </p:grpSpPr>
      <p:sp>
        <p:nvSpPr>
          <p:cNvPr id="12" name="text-0.9694044250851251">
            <a:extLst xmlns:a="http://schemas.openxmlformats.org/drawingml/2006/main">
              <a:ext uri="{FF2B5EF4-FFF2-40B4-BE49-F238E27FC236}">
                <a16:creationId xmlns:a16="http://schemas.microsoft.com/office/drawing/2014/main" id="{8D5CB0E0-56C7-4F9C-A3A2-D6A5B85318D3}"/>
              </a:ext>
            </a:extLst>
          </p:cNvPr>
          <p:cNvSpPr>
            <a:spLocks xmlns:a="http://schemas.openxmlformats.org/drawingml/2006/main" noGrp="1"/>
          </p:cNvSpPr>
          <p:nvPr/>
        </p:nvSpPr>
        <p:spPr>
          <a:xfrm xmlns:a="http://schemas.openxmlformats.org/drawingml/2006/main">
            <a:off x="685800" y="2667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174F40"/>
                </a:solidFill>
                <a:latin typeface="Arial"/>
                <a:ea typeface="Arial"/>
                <a:cs typeface="Arial"/>
              </a:defRPr>
            </a:pPr>
            <a:r>
              <a:rPr sz="1350" b="1">
                <a:solidFill>
                  <a:srgbClr val="174F40"/>
                </a:solidFill>
                <a:latin typeface="Arial"/>
                <a:ea typeface="Arial"/>
                <a:cs typeface="Arial"/>
              </a:rPr>
              <a:t>TEUM</a:t>
            </a:r>
          </a:p>
        </p:txBody>
      </p:sp>
      <p:sp>
        <p:nvSpPr>
          <p:cNvPr id="2" name="text-1">
            <a:extLst xmlns:a="http://schemas.openxmlformats.org/drawingml/2006/main">
              <a:ext uri="{FF2B5EF4-FFF2-40B4-BE49-F238E27FC236}">
                <a16:creationId xmlns:a16="http://schemas.microsoft.com/office/drawing/2014/main" id="{E2247A6E-F4BA-4DD6-AE75-41682ADA100C}"/>
              </a:ext>
            </a:extLst>
          </p:cNvPr>
          <p:cNvSpPr>
            <a:spLocks xmlns:a="http://schemas.openxmlformats.org/drawingml/2006/main" noGrp="1"/>
          </p:cNvSpPr>
          <p:nvPr/>
        </p:nvSpPr>
        <p:spPr>
          <a:xfrm xmlns:a="http://schemas.openxmlformats.org/drawingml/2006/main">
            <a:off x="10858500" y="266700"/>
            <a:ext cx="6096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07</a:t>
            </a:r>
          </a:p>
        </p:txBody>
      </p:sp>
      <p:sp>
        <p:nvSpPr>
          <p:cNvPr id="3" name="text-2">
            <a:extLst xmlns:a="http://schemas.openxmlformats.org/drawingml/2006/main">
              <a:ext uri="{FF2B5EF4-FFF2-40B4-BE49-F238E27FC236}">
                <a16:creationId xmlns:a16="http://schemas.microsoft.com/office/drawing/2014/main" id="{54C43354-E8CC-48F9-865B-B5420797A79D}"/>
              </a:ext>
            </a:extLst>
          </p:cNvPr>
          <p:cNvSpPr>
            <a:spLocks xmlns:a="http://schemas.openxmlformats.org/drawingml/2006/main" noGrp="1"/>
          </p:cNvSpPr>
          <p:nvPr/>
        </p:nvSpPr>
        <p:spPr>
          <a:xfrm xmlns:a="http://schemas.openxmlformats.org/drawingml/2006/main">
            <a:off x="685800" y="762000"/>
            <a:ext cx="10858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203D35"/>
                </a:solidFill>
                <a:latin typeface="Malgun Gothic"/>
                <a:ea typeface="Malgun Gothic"/>
                <a:cs typeface="Malgun Gothic"/>
              </a:defRPr>
            </a:pPr>
            <a:r>
              <a:rPr sz="3300" b="1">
                <a:solidFill>
                  <a:srgbClr val="203D35"/>
                </a:solidFill>
                <a:latin typeface="Malgun Gothic"/>
                <a:ea typeface="Malgun Gothic"/>
                <a:cs typeface="Malgun Gothic"/>
              </a:rPr>
              <a:t>고객은 초대 링크에서 바로 예약합니다</a:t>
            </a:r>
          </a:p>
        </p:txBody>
      </p:sp>
      <p:sp>
        <p:nvSpPr>
          <p:cNvPr id="4" name="text-3">
            <a:extLst xmlns:a="http://schemas.openxmlformats.org/drawingml/2006/main">
              <a:ext uri="{FF2B5EF4-FFF2-40B4-BE49-F238E27FC236}">
                <a16:creationId xmlns:a16="http://schemas.microsoft.com/office/drawing/2014/main" id="{00755897-1AA4-4AAB-8756-7A5ED61D79F8}"/>
              </a:ext>
            </a:extLst>
          </p:cNvPr>
          <p:cNvSpPr>
            <a:spLocks xmlns:a="http://schemas.openxmlformats.org/drawingml/2006/main" noGrp="1"/>
          </p:cNvSpPr>
          <p:nvPr/>
        </p:nvSpPr>
        <p:spPr>
          <a:xfrm xmlns:a="http://schemas.openxmlformats.org/drawingml/2006/main">
            <a:off x="685800" y="623887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로컬 초대·예약 시연입니다. 실제 외부 메시지 발송, 본인 확인, 결제는 진행하지 않습니다.</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b19a9eca80c4367"/>
          <a:stretch xmlns:a="http://schemas.openxmlformats.org/drawingml/2006/main"/>
        </p:blipFill>
        <p:spPr>
          <a:xfrm xmlns:a="http://schemas.openxmlformats.org/drawingml/2006/main">
            <a:off x="8808977" y="1447800"/>
            <a:ext cx="2165470" cy="4686300"/>
          </a:xfrm>
          <a:prstGeom xmlns:a="http://schemas.openxmlformats.org/drawingml/2006/main" prst="rect">
            <a:avLst/>
          </a:prstGeom>
        </p:spPr>
      </p:pic>
      <p:sp>
        <p:nvSpPr>
          <p:cNvPr id="6" name="text-4">
            <a:extLst xmlns:a="http://schemas.openxmlformats.org/drawingml/2006/main">
              <a:ext uri="{FF2B5EF4-FFF2-40B4-BE49-F238E27FC236}">
                <a16:creationId xmlns:a16="http://schemas.microsoft.com/office/drawing/2014/main" id="{1EC351A0-49EF-4570-81C0-3EB9AAAC5F63}"/>
              </a:ext>
            </a:extLst>
          </p:cNvPr>
          <p:cNvSpPr>
            <a:spLocks xmlns:a="http://schemas.openxmlformats.org/drawingml/2006/main" noGrp="1"/>
          </p:cNvSpPr>
          <p:nvPr/>
        </p:nvSpPr>
        <p:spPr>
          <a:xfrm xmlns:a="http://schemas.openxmlformats.org/drawingml/2006/main">
            <a:off x="685800" y="2105025"/>
            <a:ext cx="647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174F40"/>
                </a:solidFill>
                <a:latin typeface="Malgun Gothic"/>
                <a:ea typeface="Malgun Gothic"/>
                <a:cs typeface="Malgun Gothic"/>
              </a:defRPr>
            </a:pPr>
            <a:r>
              <a:rPr sz="2250" b="1">
                <a:solidFill>
                  <a:srgbClr val="174F40"/>
                </a:solidFill>
                <a:latin typeface="Malgun Gothic"/>
                <a:ea typeface="Malgun Gothic"/>
                <a:cs typeface="Malgun Gothic"/>
              </a:rPr>
              <a:t>앱 설치 없이</a:t>
            </a:r>
          </a:p>
        </p:txBody>
      </p:sp>
      <p:sp>
        <p:nvSpPr>
          <p:cNvPr id="7" name="text-5">
            <a:extLst xmlns:a="http://schemas.openxmlformats.org/drawingml/2006/main">
              <a:ext uri="{FF2B5EF4-FFF2-40B4-BE49-F238E27FC236}">
                <a16:creationId xmlns:a16="http://schemas.microsoft.com/office/drawing/2014/main" id="{DC4AAD53-4A6F-4AF9-AE7D-E4C705FC8E31}"/>
              </a:ext>
            </a:extLst>
          </p:cNvPr>
          <p:cNvSpPr>
            <a:spLocks xmlns:a="http://schemas.openxmlformats.org/drawingml/2006/main" noGrp="1"/>
          </p:cNvSpPr>
          <p:nvPr/>
        </p:nvSpPr>
        <p:spPr>
          <a:xfrm xmlns:a="http://schemas.openxmlformats.org/drawingml/2006/main">
            <a:off x="685800" y="2524125"/>
            <a:ext cx="690562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서비스·시간·가격을 한 화면에서 확인합니다.</a:t>
            </a:r>
          </a:p>
        </p:txBody>
      </p:sp>
      <p:sp>
        <p:nvSpPr>
          <p:cNvPr id="8" name="text-6">
            <a:extLst xmlns:a="http://schemas.openxmlformats.org/drawingml/2006/main">
              <a:ext uri="{FF2B5EF4-FFF2-40B4-BE49-F238E27FC236}">
                <a16:creationId xmlns:a16="http://schemas.microsoft.com/office/drawing/2014/main" id="{7E9BF90F-AA6B-401C-80EF-61F2AAE5D52A}"/>
              </a:ext>
            </a:extLst>
          </p:cNvPr>
          <p:cNvSpPr>
            <a:spLocks xmlns:a="http://schemas.openxmlformats.org/drawingml/2006/main" noGrp="1"/>
          </p:cNvSpPr>
          <p:nvPr/>
        </p:nvSpPr>
        <p:spPr>
          <a:xfrm xmlns:a="http://schemas.openxmlformats.org/drawingml/2006/main">
            <a:off x="685800" y="3352800"/>
            <a:ext cx="647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174F40"/>
                </a:solidFill>
                <a:latin typeface="Malgun Gothic"/>
                <a:ea typeface="Malgun Gothic"/>
                <a:cs typeface="Malgun Gothic"/>
              </a:defRPr>
            </a:pPr>
            <a:r>
              <a:rPr sz="2250" b="1">
                <a:solidFill>
                  <a:srgbClr val="174F40"/>
                </a:solidFill>
                <a:latin typeface="Malgun Gothic"/>
                <a:ea typeface="Malgun Gothic"/>
                <a:cs typeface="Malgun Gothic"/>
              </a:rPr>
              <a:t>한 자리에 한 예약만</a:t>
            </a:r>
          </a:p>
        </p:txBody>
      </p:sp>
      <p:sp>
        <p:nvSpPr>
          <p:cNvPr id="9" name="text-7">
            <a:extLst xmlns:a="http://schemas.openxmlformats.org/drawingml/2006/main">
              <a:ext uri="{FF2B5EF4-FFF2-40B4-BE49-F238E27FC236}">
                <a16:creationId xmlns:a16="http://schemas.microsoft.com/office/drawing/2014/main" id="{6403A973-AEA0-4148-A464-24590BAA4592}"/>
              </a:ext>
            </a:extLst>
          </p:cNvPr>
          <p:cNvSpPr>
            <a:spLocks xmlns:a="http://schemas.openxmlformats.org/drawingml/2006/main" noGrp="1"/>
          </p:cNvSpPr>
          <p:nvPr/>
        </p:nvSpPr>
        <p:spPr>
          <a:xfrm xmlns:a="http://schemas.openxmlformats.org/drawingml/2006/main">
            <a:off x="685800" y="3771900"/>
            <a:ext cx="690562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서버가 먼저 완료된 예약 한 건만 확정합니다.</a:t>
            </a:r>
          </a:p>
        </p:txBody>
      </p:sp>
      <p:sp>
        <p:nvSpPr>
          <p:cNvPr id="10" name="text-8">
            <a:extLst xmlns:a="http://schemas.openxmlformats.org/drawingml/2006/main">
              <a:ext uri="{FF2B5EF4-FFF2-40B4-BE49-F238E27FC236}">
                <a16:creationId xmlns:a16="http://schemas.microsoft.com/office/drawing/2014/main" id="{A44C7BFB-CFE4-4D39-BC60-9178BD298BE7}"/>
              </a:ext>
            </a:extLst>
          </p:cNvPr>
          <p:cNvSpPr>
            <a:spLocks xmlns:a="http://schemas.openxmlformats.org/drawingml/2006/main" noGrp="1"/>
          </p:cNvSpPr>
          <p:nvPr/>
        </p:nvSpPr>
        <p:spPr>
          <a:xfrm xmlns:a="http://schemas.openxmlformats.org/drawingml/2006/main">
            <a:off x="685800" y="4600575"/>
            <a:ext cx="647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1">
                <a:solidFill>
                  <a:srgbClr val="174F40"/>
                </a:solidFill>
                <a:latin typeface="Malgun Gothic"/>
                <a:ea typeface="Malgun Gothic"/>
                <a:cs typeface="Malgun Gothic"/>
              </a:defRPr>
            </a:pPr>
            <a:r>
              <a:rPr sz="2250" b="1">
                <a:solidFill>
                  <a:srgbClr val="174F40"/>
                </a:solidFill>
                <a:latin typeface="Malgun Gothic"/>
                <a:ea typeface="Malgun Gothic"/>
                <a:cs typeface="Malgun Gothic"/>
              </a:rPr>
              <a:t>동의와 수신 거부를 분리</a:t>
            </a:r>
          </a:p>
        </p:txBody>
      </p:sp>
      <p:sp>
        <p:nvSpPr>
          <p:cNvPr id="11" name="text-9">
            <a:extLst xmlns:a="http://schemas.openxmlformats.org/drawingml/2006/main">
              <a:ext uri="{FF2B5EF4-FFF2-40B4-BE49-F238E27FC236}">
                <a16:creationId xmlns:a16="http://schemas.microsoft.com/office/drawing/2014/main" id="{BA7CF1FD-DB58-4D29-B6FB-0328AAAE9B81}"/>
              </a:ext>
            </a:extLst>
          </p:cNvPr>
          <p:cNvSpPr>
            <a:spLocks xmlns:a="http://schemas.openxmlformats.org/drawingml/2006/main" noGrp="1"/>
          </p:cNvSpPr>
          <p:nvPr/>
        </p:nvSpPr>
        <p:spPr>
          <a:xfrm xmlns:a="http://schemas.openxmlformats.org/drawingml/2006/main">
            <a:off x="685800" y="5019675"/>
            <a:ext cx="690562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950" b="0">
                <a:solidFill>
                  <a:srgbClr val="203D35"/>
                </a:solidFill>
                <a:latin typeface="Malgun Gothic"/>
                <a:ea typeface="Malgun Gothic"/>
                <a:cs typeface="Malgun Gothic"/>
              </a:defRPr>
            </a:pPr>
            <a:r>
              <a:rPr sz="1950" b="0">
                <a:solidFill>
                  <a:srgbClr val="203D35"/>
                </a:solidFill>
                <a:latin typeface="Malgun Gothic"/>
                <a:ea typeface="Malgun Gothic"/>
                <a:cs typeface="Malgun Gothic"/>
              </a:rPr>
              <a:t>예약 확인과 초대 수신 거부를 각각 처리합니다.</a:t>
            </a:r>
          </a:p>
        </p:txBody>
      </p:sp>
    </p:spTree>
    <p:extLst>
      <p:ext uri="{BB962C8B-B14F-4D97-AF65-F5344CB8AC3E}">
        <p14:creationId xmlns:p14="http://schemas.microsoft.com/office/powerpoint/2010/main" val="1188190986"/>
      </p:ext>
    </p:extLst>
  </p:cSld>
</p:sld>
</file>

<file path=ppt/slides/slide8.xml><?xml version="1.0" encoding="utf-8"?>
<p:sld xmlns:p="http://schemas.openxmlformats.org/presentationml/2006/main">
  <p:cSld>
    <p:bg>
      <p:bgPr>
        <a:solidFill xmlns:a="http://schemas.openxmlformats.org/drawingml/2006/main">
          <a:srgbClr val="F5F6F1"/>
        </a:solidFill>
      </p:bgPr>
    </p:bg>
    <p:spTree>
      <p:nvGrpSpPr>
        <p:cNvPr id="1" name=""/>
        <p:cNvGrpSpPr/>
        <p:nvPr/>
      </p:nvGrpSpPr>
      <p:grpSpPr>
        <a:xfrm xmlns:a="http://schemas.openxmlformats.org/drawingml/2006/main"/>
      </p:grpSpPr>
      <p:sp>
        <p:nvSpPr>
          <p:cNvPr id="8" name="text-0.33576727804466033">
            <a:extLst xmlns:a="http://schemas.openxmlformats.org/drawingml/2006/main">
              <a:ext uri="{FF2B5EF4-FFF2-40B4-BE49-F238E27FC236}">
                <a16:creationId xmlns:a16="http://schemas.microsoft.com/office/drawing/2014/main" id="{9804A63E-930A-4BF5-80B5-ACEEAE659FA4}"/>
              </a:ext>
            </a:extLst>
          </p:cNvPr>
          <p:cNvSpPr>
            <a:spLocks xmlns:a="http://schemas.openxmlformats.org/drawingml/2006/main" noGrp="1"/>
          </p:cNvSpPr>
          <p:nvPr/>
        </p:nvSpPr>
        <p:spPr>
          <a:xfrm xmlns:a="http://schemas.openxmlformats.org/drawingml/2006/main">
            <a:off x="685800" y="2667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174F40"/>
                </a:solidFill>
                <a:latin typeface="Arial"/>
                <a:ea typeface="Arial"/>
                <a:cs typeface="Arial"/>
              </a:defRPr>
            </a:pPr>
            <a:r>
              <a:rPr sz="1350" b="1">
                <a:solidFill>
                  <a:srgbClr val="174F40"/>
                </a:solidFill>
                <a:latin typeface="Arial"/>
                <a:ea typeface="Arial"/>
                <a:cs typeface="Arial"/>
              </a:rPr>
              <a:t>TEUM</a:t>
            </a:r>
          </a:p>
        </p:txBody>
      </p:sp>
      <p:sp>
        <p:nvSpPr>
          <p:cNvPr id="2" name="text-1">
            <a:extLst xmlns:a="http://schemas.openxmlformats.org/drawingml/2006/main">
              <a:ext uri="{FF2B5EF4-FFF2-40B4-BE49-F238E27FC236}">
                <a16:creationId xmlns:a16="http://schemas.microsoft.com/office/drawing/2014/main" id="{A241D0A3-723D-4138-B2FC-79BC850AE1C8}"/>
              </a:ext>
            </a:extLst>
          </p:cNvPr>
          <p:cNvSpPr>
            <a:spLocks xmlns:a="http://schemas.openxmlformats.org/drawingml/2006/main" noGrp="1"/>
          </p:cNvSpPr>
          <p:nvPr/>
        </p:nvSpPr>
        <p:spPr>
          <a:xfrm xmlns:a="http://schemas.openxmlformats.org/drawingml/2006/main">
            <a:off x="10858500" y="266700"/>
            <a:ext cx="6096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08</a:t>
            </a:r>
          </a:p>
        </p:txBody>
      </p:sp>
      <p:sp>
        <p:nvSpPr>
          <p:cNvPr id="3" name="text-2">
            <a:extLst xmlns:a="http://schemas.openxmlformats.org/drawingml/2006/main">
              <a:ext uri="{FF2B5EF4-FFF2-40B4-BE49-F238E27FC236}">
                <a16:creationId xmlns:a16="http://schemas.microsoft.com/office/drawing/2014/main" id="{549809EB-041C-4F1E-AEAA-5712C8CE0BCE}"/>
              </a:ext>
            </a:extLst>
          </p:cNvPr>
          <p:cNvSpPr>
            <a:spLocks xmlns:a="http://schemas.openxmlformats.org/drawingml/2006/main" noGrp="1"/>
          </p:cNvSpPr>
          <p:nvPr/>
        </p:nvSpPr>
        <p:spPr>
          <a:xfrm xmlns:a="http://schemas.openxmlformats.org/drawingml/2006/main">
            <a:off x="685800" y="762000"/>
            <a:ext cx="10858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203D35"/>
                </a:solidFill>
                <a:latin typeface="Malgun Gothic"/>
                <a:ea typeface="Malgun Gothic"/>
                <a:cs typeface="Malgun Gothic"/>
              </a:defRPr>
            </a:pPr>
            <a:r>
              <a:rPr sz="3300" b="1">
                <a:solidFill>
                  <a:srgbClr val="203D35"/>
                </a:solidFill>
                <a:latin typeface="Malgun Gothic"/>
                <a:ea typeface="Malgun Gothic"/>
                <a:cs typeface="Malgun Gothic"/>
              </a:rPr>
              <a:t>월 이용료를 넘는 추가 이익이 핵심입니다</a:t>
            </a:r>
          </a:p>
        </p:txBody>
      </p:sp>
      <p:sp>
        <p:nvSpPr>
          <p:cNvPr id="4" name="text-3">
            <a:extLst xmlns:a="http://schemas.openxmlformats.org/drawingml/2006/main">
              <a:ext uri="{FF2B5EF4-FFF2-40B4-BE49-F238E27FC236}">
                <a16:creationId xmlns:a16="http://schemas.microsoft.com/office/drawing/2014/main" id="{0D447A72-9ACE-44D7-8816-5D1EE293551F}"/>
              </a:ext>
            </a:extLst>
          </p:cNvPr>
          <p:cNvSpPr>
            <a:spLocks xmlns:a="http://schemas.openxmlformats.org/drawingml/2006/main" noGrp="1"/>
          </p:cNvSpPr>
          <p:nvPr/>
        </p:nvSpPr>
        <p:spPr>
          <a:xfrm xmlns:a="http://schemas.openxmlformats.org/drawingml/2006/main">
            <a:off x="685800" y="623887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실적이 아닌 가정입니다. 손익분기점은 월 2건의 실제 추가 방문입니다.</a:t>
            </a:r>
          </a:p>
        </p:txBody>
      </p:sp>
      <p:sp>
        <p:nvSpPr>
          <p:cNvPr id="5" name="text-4">
            <a:extLst xmlns:a="http://schemas.openxmlformats.org/drawingml/2006/main">
              <a:ext uri="{FF2B5EF4-FFF2-40B4-BE49-F238E27FC236}">
                <a16:creationId xmlns:a16="http://schemas.microsoft.com/office/drawing/2014/main" id="{5397FD6A-945D-4F0D-8CE4-D46DC33042D9}"/>
              </a:ext>
            </a:extLst>
          </p:cNvPr>
          <p:cNvSpPr>
            <a:spLocks xmlns:a="http://schemas.openxmlformats.org/drawingml/2006/main" noGrp="1"/>
          </p:cNvSpPr>
          <p:nvPr/>
        </p:nvSpPr>
        <p:spPr>
          <a:xfrm xmlns:a="http://schemas.openxmlformats.org/drawingml/2006/main">
            <a:off x="685800" y="1943100"/>
            <a:ext cx="5048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6000" b="1">
                <a:solidFill>
                  <a:srgbClr val="174F40"/>
                </a:solidFill>
                <a:latin typeface="Malgun Gothic"/>
                <a:ea typeface="Malgun Gothic"/>
                <a:cs typeface="Malgun Gothic"/>
              </a:defRPr>
            </a:pPr>
            <a:r>
              <a:rPr sz="6000" b="1">
                <a:solidFill>
                  <a:srgbClr val="174F40"/>
                </a:solidFill>
                <a:latin typeface="Malgun Gothic"/>
                <a:ea typeface="Malgun Gothic"/>
                <a:cs typeface="Malgun Gothic"/>
              </a:rPr>
              <a:t>19만 8천원</a:t>
            </a:r>
          </a:p>
        </p:txBody>
      </p:sp>
      <p:sp>
        <p:nvSpPr>
          <p:cNvPr id="6" name="text-5">
            <a:extLst xmlns:a="http://schemas.openxmlformats.org/drawingml/2006/main">
              <a:ext uri="{FF2B5EF4-FFF2-40B4-BE49-F238E27FC236}">
                <a16:creationId xmlns:a16="http://schemas.microsoft.com/office/drawing/2014/main" id="{ACBB6C8B-DD04-46CA-90BE-B925F77D6377}"/>
              </a:ext>
            </a:extLst>
          </p:cNvPr>
          <p:cNvSpPr>
            <a:spLocks xmlns:a="http://schemas.openxmlformats.org/drawingml/2006/main" noGrp="1"/>
          </p:cNvSpPr>
          <p:nvPr/>
        </p:nvSpPr>
        <p:spPr>
          <a:xfrm xmlns:a="http://schemas.openxmlformats.org/drawingml/2006/main">
            <a:off x="6381750" y="2076450"/>
            <a:ext cx="50482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소프트웨어·메시지 비용을 차감한</a:t>
            </a:r>
          </a:p>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월 순증 공헌이익 예시</a:t>
            </a:r>
          </a:p>
        </p:txBody>
      </p:sp>
      <p:graphicFrame>
        <p:nvGraphicFramePr>
          <p:cNvPr id="16" name=""/>
          <p:cNvGraphicFramePr/>
          <p:nvPr/>
        </p:nvGraphicFramePr>
        <p:xfrm>
          <a:off xmlns:a="http://schemas.openxmlformats.org/drawingml/2006/main" x="685800" y="3333750"/>
          <a:ext xmlns:a="http://schemas.openxmlformats.org/drawingml/2006/main" cx="10820400" cy="2419350"/>
        </p:xfrm>
        <a:graphic xmlns:a="http://schemas.openxmlformats.org/drawingml/2006/main">
          <a:graphicData uri="http://schemas.openxmlformats.org/drawingml/2006/table">
            <a:tbl>
              <a:tblPr/>
              <a:tblGrid>
                <a:gridCol w="8143875"/>
                <a:gridCol w="2676525"/>
              </a:tblGrid>
              <a:tr h="604838">
                <a:tc>
                  <a:txBody>
                    <a:bodyPr/>
                    <a:lstStyle/>
                    <a:p>
                      <a:r>
                        <a:rPr sz="1875" b="0">
                          <a:solidFill>
                            <a:srgbClr val="203D35"/>
                          </a:solidFill>
                          <a:latin typeface="Malgun Gothic"/>
                          <a:ea typeface="Malgun Gothic"/>
                          <a:cs typeface="Malgun Gothic"/>
                        </a:rPr>
                        <a:t>실제로 늘어난 방문 6건 × 객단가 6만원</a:t>
                      </a:r>
                    </a:p>
                  </a:txBody>
                  <a:tcPr marL="91440" marR="91440" marT="45720" marB="45720">
                    <a:solidFill>
                      <a:srgbClr val="EDF1E5"/>
                    </a:solidFill>
                  </a:tcPr>
                </a:tc>
                <a:tc>
                  <a:txBody>
                    <a:bodyPr/>
                    <a:lstStyle/>
                    <a:p>
                      <a:r>
                        <a:rPr sz="1875" b="0">
                          <a:solidFill>
                            <a:srgbClr val="203D35"/>
                          </a:solidFill>
                          <a:latin typeface="Malgun Gothic"/>
                          <a:ea typeface="Malgun Gothic"/>
                          <a:cs typeface="Malgun Gothic"/>
                        </a:rPr>
                        <a:t>36만원</a:t>
                      </a:r>
                    </a:p>
                  </a:txBody>
                  <a:tcPr marL="91440" marR="91440" marT="45720" marB="45720">
                    <a:solidFill>
                      <a:srgbClr val="EDF1E5"/>
                    </a:solidFill>
                  </a:tcPr>
                </a:tc>
              </a:tr>
              <a:tr h="604838">
                <a:tc>
                  <a:txBody>
                    <a:bodyPr/>
                    <a:lstStyle/>
                    <a:p>
                      <a:r>
                        <a:rPr sz="1875" b="0">
                          <a:solidFill>
                            <a:srgbClr val="203D35"/>
                          </a:solidFill>
                          <a:latin typeface="Malgun Gothic"/>
                          <a:ea typeface="Malgun Gothic"/>
                          <a:cs typeface="Malgun Gothic"/>
                        </a:rPr>
                        <a:t>시술 변동비 차감 후 공헌이익률 70%</a:t>
                      </a:r>
                    </a:p>
                  </a:txBody>
                  <a:tcPr marL="91440" marR="91440" marT="45720" marB="45720">
                    <a:solidFill>
                      <a:srgbClr val="FFFFFF"/>
                    </a:solidFill>
                  </a:tcPr>
                </a:tc>
                <a:tc>
                  <a:txBody>
                    <a:bodyPr/>
                    <a:lstStyle/>
                    <a:p>
                      <a:r>
                        <a:rPr sz="1875" b="0">
                          <a:solidFill>
                            <a:srgbClr val="203D35"/>
                          </a:solidFill>
                          <a:latin typeface="Malgun Gothic"/>
                          <a:ea typeface="Malgun Gothic"/>
                          <a:cs typeface="Malgun Gothic"/>
                        </a:rPr>
                        <a:t>25만 2천원</a:t>
                      </a:r>
                    </a:p>
                  </a:txBody>
                  <a:tcPr marL="91440" marR="91440" marT="45720" marB="45720">
                    <a:solidFill>
                      <a:srgbClr val="FFFFFF"/>
                    </a:solidFill>
                  </a:tcPr>
                </a:tc>
              </a:tr>
              <a:tr h="604838">
                <a:tc>
                  <a:txBody>
                    <a:bodyPr/>
                    <a:lstStyle/>
                    <a:p>
                      <a:r>
                        <a:rPr sz="1875" b="0">
                          <a:solidFill>
                            <a:srgbClr val="203D35"/>
                          </a:solidFill>
                          <a:latin typeface="Malgun Gothic"/>
                          <a:ea typeface="Malgun Gothic"/>
                          <a:cs typeface="Malgun Gothic"/>
                        </a:rPr>
                        <a:t>월 이용료 4만 9천원 + 메시지 5천원</a:t>
                      </a:r>
                    </a:p>
                  </a:txBody>
                  <a:tcPr marL="91440" marR="91440" marT="45720" marB="45720">
                    <a:solidFill>
                      <a:srgbClr val="EDF1E5"/>
                    </a:solidFill>
                  </a:tcPr>
                </a:tc>
                <a:tc>
                  <a:txBody>
                    <a:bodyPr/>
                    <a:lstStyle/>
                    <a:p>
                      <a:r>
                        <a:rPr sz="1875" b="0">
                          <a:solidFill>
                            <a:srgbClr val="203D35"/>
                          </a:solidFill>
                          <a:latin typeface="Malgun Gothic"/>
                          <a:ea typeface="Malgun Gothic"/>
                          <a:cs typeface="Malgun Gothic"/>
                        </a:rPr>
                        <a:t>−5만 4천원</a:t>
                      </a:r>
                    </a:p>
                  </a:txBody>
                  <a:tcPr marL="91440" marR="91440" marT="45720" marB="45720">
                    <a:solidFill>
                      <a:srgbClr val="EDF1E5"/>
                    </a:solidFill>
                  </a:tcPr>
                </a:tc>
              </a:tr>
              <a:tr h="604838">
                <a:tc>
                  <a:txBody>
                    <a:bodyPr/>
                    <a:lstStyle/>
                    <a:p>
                      <a:r>
                        <a:rPr sz="1875" b="1">
                          <a:solidFill>
                            <a:srgbClr val="203D35"/>
                          </a:solidFill>
                          <a:latin typeface="Malgun Gothic"/>
                          <a:ea typeface="Malgun Gothic"/>
                          <a:cs typeface="Malgun Gothic"/>
                        </a:rPr>
                        <a:t>비용 차감 후 순증 공헌이익</a:t>
                      </a:r>
                    </a:p>
                  </a:txBody>
                  <a:tcPr marL="91440" marR="91440" marT="45720" marB="45720">
                    <a:solidFill>
                      <a:srgbClr val="FFFFFF"/>
                    </a:solidFill>
                  </a:tcPr>
                </a:tc>
                <a:tc>
                  <a:txBody>
                    <a:bodyPr/>
                    <a:lstStyle/>
                    <a:p>
                      <a:r>
                        <a:rPr sz="1875" b="1">
                          <a:solidFill>
                            <a:srgbClr val="203D35"/>
                          </a:solidFill>
                          <a:latin typeface="Malgun Gothic"/>
                          <a:ea typeface="Malgun Gothic"/>
                          <a:cs typeface="Malgun Gothic"/>
                        </a:rPr>
                        <a:t>19만 8천원</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610215996"/>
      </p:ext>
    </p:extLst>
  </p:cSld>
</p:sld>
</file>

<file path=ppt/slides/slide9.xml><?xml version="1.0" encoding="utf-8"?>
<p:sld xmlns:p="http://schemas.openxmlformats.org/presentationml/2006/main">
  <p:cSld>
    <p:bg>
      <p:bgPr>
        <a:solidFill xmlns:a="http://schemas.openxmlformats.org/drawingml/2006/main">
          <a:srgbClr val="F5F6F1"/>
        </a:solidFill>
      </p:bgPr>
    </p:bg>
    <p:spTree>
      <p:nvGrpSpPr>
        <p:cNvPr id="1" name=""/>
        <p:cNvGrpSpPr/>
        <p:nvPr/>
      </p:nvGrpSpPr>
      <p:grpSpPr>
        <a:xfrm xmlns:a="http://schemas.openxmlformats.org/drawingml/2006/main"/>
      </p:grpSpPr>
      <p:sp>
        <p:nvSpPr>
          <p:cNvPr id="7" name="text-0.6820663526459129">
            <a:extLst xmlns:a="http://schemas.openxmlformats.org/drawingml/2006/main">
              <a:ext uri="{FF2B5EF4-FFF2-40B4-BE49-F238E27FC236}">
                <a16:creationId xmlns:a16="http://schemas.microsoft.com/office/drawing/2014/main" id="{FF5E1B3D-7B9D-4EFD-B7D2-52A4A20B830F}"/>
              </a:ext>
            </a:extLst>
          </p:cNvPr>
          <p:cNvSpPr>
            <a:spLocks xmlns:a="http://schemas.openxmlformats.org/drawingml/2006/main" noGrp="1"/>
          </p:cNvSpPr>
          <p:nvPr/>
        </p:nvSpPr>
        <p:spPr>
          <a:xfrm xmlns:a="http://schemas.openxmlformats.org/drawingml/2006/main">
            <a:off x="685800" y="2667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174F40"/>
                </a:solidFill>
                <a:latin typeface="Arial"/>
                <a:ea typeface="Arial"/>
                <a:cs typeface="Arial"/>
              </a:defRPr>
            </a:pPr>
            <a:r>
              <a:rPr sz="1350" b="1">
                <a:solidFill>
                  <a:srgbClr val="174F40"/>
                </a:solidFill>
                <a:latin typeface="Arial"/>
                <a:ea typeface="Arial"/>
                <a:cs typeface="Arial"/>
              </a:rPr>
              <a:t>TEUM</a:t>
            </a:r>
          </a:p>
        </p:txBody>
      </p:sp>
      <p:sp>
        <p:nvSpPr>
          <p:cNvPr id="2" name="text-1">
            <a:extLst xmlns:a="http://schemas.openxmlformats.org/drawingml/2006/main">
              <a:ext uri="{FF2B5EF4-FFF2-40B4-BE49-F238E27FC236}">
                <a16:creationId xmlns:a16="http://schemas.microsoft.com/office/drawing/2014/main" id="{8E92EC8E-BDB6-4EC6-BCD6-277326D048E2}"/>
              </a:ext>
            </a:extLst>
          </p:cNvPr>
          <p:cNvSpPr>
            <a:spLocks xmlns:a="http://schemas.openxmlformats.org/drawingml/2006/main" noGrp="1"/>
          </p:cNvSpPr>
          <p:nvPr/>
        </p:nvSpPr>
        <p:spPr>
          <a:xfrm xmlns:a="http://schemas.openxmlformats.org/drawingml/2006/main">
            <a:off x="10858500" y="266700"/>
            <a:ext cx="6096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09</a:t>
            </a:r>
          </a:p>
        </p:txBody>
      </p:sp>
      <p:sp>
        <p:nvSpPr>
          <p:cNvPr id="3" name="text-2">
            <a:extLst xmlns:a="http://schemas.openxmlformats.org/drawingml/2006/main">
              <a:ext uri="{FF2B5EF4-FFF2-40B4-BE49-F238E27FC236}">
                <a16:creationId xmlns:a16="http://schemas.microsoft.com/office/drawing/2014/main" id="{32004B94-18BB-4424-8638-9B3B303E2A68}"/>
              </a:ext>
            </a:extLst>
          </p:cNvPr>
          <p:cNvSpPr>
            <a:spLocks xmlns:a="http://schemas.openxmlformats.org/drawingml/2006/main" noGrp="1"/>
          </p:cNvSpPr>
          <p:nvPr/>
        </p:nvSpPr>
        <p:spPr>
          <a:xfrm xmlns:a="http://schemas.openxmlformats.org/drawingml/2006/main">
            <a:off x="685800" y="762000"/>
            <a:ext cx="10858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203D35"/>
                </a:solidFill>
                <a:latin typeface="Malgun Gothic"/>
                <a:ea typeface="Malgun Gothic"/>
                <a:cs typeface="Malgun Gothic"/>
              </a:defRPr>
            </a:pPr>
            <a:r>
              <a:rPr sz="3300" b="1">
                <a:solidFill>
                  <a:srgbClr val="203D35"/>
                </a:solidFill>
                <a:latin typeface="Malgun Gothic"/>
                <a:ea typeface="Malgun Gothic"/>
                <a:cs typeface="Malgun Gothic"/>
              </a:rPr>
              <a:t>기존 서비스에도 있는 빈 예약 알림</a:t>
            </a:r>
          </a:p>
        </p:txBody>
      </p:sp>
      <p:sp>
        <p:nvSpPr>
          <p:cNvPr id="4" name="text-3">
            <a:extLst xmlns:a="http://schemas.openxmlformats.org/drawingml/2006/main">
              <a:ext uri="{FF2B5EF4-FFF2-40B4-BE49-F238E27FC236}">
                <a16:creationId xmlns:a16="http://schemas.microsoft.com/office/drawing/2014/main" id="{D6854D17-BF68-4312-9BF7-EBFE73C3F9EC}"/>
              </a:ext>
            </a:extLst>
          </p:cNvPr>
          <p:cNvSpPr>
            <a:spLocks xmlns:a="http://schemas.openxmlformats.org/drawingml/2006/main" noGrp="1"/>
          </p:cNvSpPr>
          <p:nvPr/>
        </p:nvSpPr>
        <p:spPr>
          <a:xfrm xmlns:a="http://schemas.openxmlformats.org/drawingml/2006/main">
            <a:off x="685800" y="623887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2026년 9월 25일 공개 페이지 기준. 기능의 최초성을 주장하지 않으며 지역·조건·세금·추가 수수료는 다릅니다.</a:t>
            </a:r>
          </a:p>
        </p:txBody>
      </p:sp>
      <p:graphicFrame>
        <p:nvGraphicFramePr>
          <p:cNvPr id="13" name=""/>
          <p:cNvGraphicFramePr/>
          <p:nvPr/>
        </p:nvGraphicFramePr>
        <p:xfrm>
          <a:off xmlns:a="http://schemas.openxmlformats.org/drawingml/2006/main" x="685800" y="2019300"/>
          <a:ext xmlns:a="http://schemas.openxmlformats.org/drawingml/2006/main" cx="10820400" cy="3143250"/>
        </p:xfrm>
        <a:graphic xmlns:a="http://schemas.openxmlformats.org/drawingml/2006/main">
          <a:graphicData uri="http://schemas.openxmlformats.org/drawingml/2006/table">
            <a:tbl>
              <a:tblPr/>
              <a:tblGrid>
                <a:gridCol w="4429125"/>
                <a:gridCol w="3371850"/>
                <a:gridCol w="3019425"/>
              </a:tblGrid>
              <a:tr h="628650">
                <a:tc>
                  <a:txBody>
                    <a:bodyPr/>
                    <a:lstStyle/>
                    <a:p>
                      <a:r>
                        <a:rPr sz="1725" b="1">
                          <a:solidFill>
                            <a:srgbClr val="FFFFFF"/>
                          </a:solidFill>
                          <a:latin typeface="Malgun Gothic"/>
                          <a:ea typeface="Malgun Gothic"/>
                          <a:cs typeface="Malgun Gothic"/>
                        </a:rPr>
                        <a:t>서비스</a:t>
                      </a:r>
                    </a:p>
                  </a:txBody>
                  <a:tcPr marL="91440" marR="91440" marT="45720" marB="45720">
                    <a:solidFill>
                      <a:srgbClr val="174F40"/>
                    </a:solidFill>
                  </a:tcPr>
                </a:tc>
                <a:tc>
                  <a:txBody>
                    <a:bodyPr/>
                    <a:lstStyle/>
                    <a:p>
                      <a:r>
                        <a:rPr sz="1725" b="1">
                          <a:solidFill>
                            <a:srgbClr val="FFFFFF"/>
                          </a:solidFill>
                          <a:latin typeface="Malgun Gothic"/>
                          <a:ea typeface="Malgun Gothic"/>
                          <a:cs typeface="Malgun Gothic"/>
                        </a:rPr>
                        <a:t>확인한 주요 기능</a:t>
                      </a:r>
                    </a:p>
                  </a:txBody>
                  <a:tcPr marL="91440" marR="91440" marT="45720" marB="45720">
                    <a:solidFill>
                      <a:srgbClr val="174F40"/>
                    </a:solidFill>
                  </a:tcPr>
                </a:tc>
                <a:tc>
                  <a:txBody>
                    <a:bodyPr/>
                    <a:lstStyle/>
                    <a:p>
                      <a:r>
                        <a:rPr sz="1725" b="1">
                          <a:solidFill>
                            <a:srgbClr val="FFFFFF"/>
                          </a:solidFill>
                          <a:latin typeface="Malgun Gothic"/>
                          <a:ea typeface="Malgun Gothic"/>
                          <a:cs typeface="Malgun Gothic"/>
                        </a:rPr>
                        <a:t>확인 시점의 가격</a:t>
                      </a:r>
                    </a:p>
                  </a:txBody>
                  <a:tcPr marL="91440" marR="91440" marT="45720" marB="45720">
                    <a:solidFill>
                      <a:srgbClr val="174F40"/>
                    </a:solidFill>
                  </a:tcPr>
                </a:tc>
              </a:tr>
              <a:tr h="628650">
                <a:tc>
                  <a:txBody>
                    <a:bodyPr/>
                    <a:lstStyle/>
                    <a:p>
                      <a:r>
                        <a:rPr sz="1725" b="0">
                          <a:solidFill>
                            <a:srgbClr val="203D35"/>
                          </a:solidFill>
                          <a:latin typeface="Malgun Gothic"/>
                          <a:ea typeface="Malgun Gothic"/>
                          <a:cs typeface="Malgun Gothic"/>
                        </a:rPr>
                        <a:t>네이버 예약</a:t>
                      </a:r>
                    </a:p>
                  </a:txBody>
                  <a:tcPr marL="91440" marR="91440" marT="45720" marB="45720">
                    <a:solidFill>
                      <a:srgbClr val="FFFFFF"/>
                    </a:solidFill>
                  </a:tcPr>
                </a:tc>
                <a:tc>
                  <a:txBody>
                    <a:bodyPr/>
                    <a:lstStyle/>
                    <a:p>
                      <a:r>
                        <a:rPr sz="1725" b="0">
                          <a:solidFill>
                            <a:srgbClr val="203D35"/>
                          </a:solidFill>
                          <a:latin typeface="Malgun Gothic"/>
                          <a:ea typeface="Malgun Gothic"/>
                          <a:cs typeface="Malgun Gothic"/>
                        </a:rPr>
                        <a:t>매장 발견·예약 관리</a:t>
                      </a:r>
                    </a:p>
                  </a:txBody>
                  <a:tcPr marL="91440" marR="91440" marT="45720" marB="45720">
                    <a:solidFill>
                      <a:srgbClr val="FFFFFF"/>
                    </a:solidFill>
                  </a:tcPr>
                </a:tc>
                <a:tc>
                  <a:txBody>
                    <a:bodyPr/>
                    <a:lstStyle/>
                    <a:p>
                      <a:r>
                        <a:rPr sz="1725" b="0">
                          <a:solidFill>
                            <a:srgbClr val="203D35"/>
                          </a:solidFill>
                          <a:latin typeface="Malgun Gothic"/>
                          <a:ea typeface="Malgun Gothic"/>
                          <a:cs typeface="Malgun Gothic"/>
                        </a:rPr>
                        <a:t>예약 기능만 사용 시 무료</a:t>
                      </a:r>
                    </a:p>
                  </a:txBody>
                  <a:tcPr marL="91440" marR="91440" marT="45720" marB="45720">
                    <a:solidFill>
                      <a:srgbClr val="FFFFFF"/>
                    </a:solidFill>
                  </a:tcPr>
                </a:tc>
              </a:tr>
              <a:tr h="628650">
                <a:tc>
                  <a:txBody>
                    <a:bodyPr/>
                    <a:lstStyle/>
                    <a:p>
                      <a:r>
                        <a:rPr sz="1725" b="0">
                          <a:solidFill>
                            <a:srgbClr val="203D35"/>
                          </a:solidFill>
                          <a:latin typeface="Malgun Gothic"/>
                          <a:ea typeface="Malgun Gothic"/>
                          <a:cs typeface="Malgun Gothic"/>
                        </a:rPr>
                        <a:t>공비서</a:t>
                      </a:r>
                    </a:p>
                  </a:txBody>
                  <a:tcPr marL="91440" marR="91440" marT="45720" marB="45720">
                    <a:solidFill>
                      <a:srgbClr val="EDF1E5"/>
                    </a:solidFill>
                  </a:tcPr>
                </a:tc>
                <a:tc>
                  <a:txBody>
                    <a:bodyPr/>
                    <a:lstStyle/>
                    <a:p>
                      <a:r>
                        <a:rPr sz="1725" b="0">
                          <a:solidFill>
                            <a:srgbClr val="203D35"/>
                          </a:solidFill>
                          <a:latin typeface="Malgun Gothic"/>
                          <a:ea typeface="Malgun Gothic"/>
                          <a:cs typeface="Malgun Gothic"/>
                        </a:rPr>
                        <a:t>뷰티 고객 관리·예약금</a:t>
                      </a:r>
                    </a:p>
                  </a:txBody>
                  <a:tcPr marL="91440" marR="91440" marT="45720" marB="45720">
                    <a:solidFill>
                      <a:srgbClr val="EDF1E5"/>
                    </a:solidFill>
                  </a:tcPr>
                </a:tc>
                <a:tc>
                  <a:txBody>
                    <a:bodyPr/>
                    <a:lstStyle/>
                    <a:p>
                      <a:r>
                        <a:rPr sz="1725" b="0">
                          <a:solidFill>
                            <a:srgbClr val="203D35"/>
                          </a:solidFill>
                          <a:latin typeface="Malgun Gothic"/>
                          <a:ea typeface="Malgun Gothic"/>
                          <a:cs typeface="Malgun Gothic"/>
                        </a:rPr>
                        <a:t>월 정가 19,800원 / 할인</a:t>
                      </a:r>
                    </a:p>
                  </a:txBody>
                  <a:tcPr marL="91440" marR="91440" marT="45720" marB="45720">
                    <a:solidFill>
                      <a:srgbClr val="EDF1E5"/>
                    </a:solidFill>
                  </a:tcPr>
                </a:tc>
              </a:tr>
              <a:tr h="628650">
                <a:tc>
                  <a:txBody>
                    <a:bodyPr/>
                    <a:lstStyle/>
                    <a:p>
                      <a:r>
                        <a:rPr sz="1725" b="0">
                          <a:solidFill>
                            <a:srgbClr val="203D35"/>
                          </a:solidFill>
                          <a:latin typeface="Malgun Gothic"/>
                          <a:ea typeface="Malgun Gothic"/>
                          <a:cs typeface="Malgun Gothic"/>
                        </a:rPr>
                        <a:t>Fresha</a:t>
                      </a:r>
                    </a:p>
                  </a:txBody>
                  <a:tcPr marL="91440" marR="91440" marT="45720" marB="45720">
                    <a:solidFill>
                      <a:srgbClr val="FFFFFF"/>
                    </a:solidFill>
                  </a:tcPr>
                </a:tc>
                <a:tc>
                  <a:txBody>
                    <a:bodyPr/>
                    <a:lstStyle/>
                    <a:p>
                      <a:r>
                        <a:rPr sz="1725" b="0">
                          <a:solidFill>
                            <a:srgbClr val="203D35"/>
                          </a:solidFill>
                          <a:latin typeface="Malgun Gothic"/>
                          <a:ea typeface="Malgun Gothic"/>
                          <a:cs typeface="Malgun Gothic"/>
                        </a:rPr>
                        <a:t>대기 고객 자동 알림</a:t>
                      </a:r>
                    </a:p>
                  </a:txBody>
                  <a:tcPr marL="91440" marR="91440" marT="45720" marB="45720">
                    <a:solidFill>
                      <a:srgbClr val="FFFFFF"/>
                    </a:solidFill>
                  </a:tcPr>
                </a:tc>
                <a:tc>
                  <a:txBody>
                    <a:bodyPr/>
                    <a:lstStyle/>
                    <a:p>
                      <a:r>
                        <a:rPr sz="1725" b="0">
                          <a:solidFill>
                            <a:srgbClr val="203D35"/>
                          </a:solidFill>
                          <a:latin typeface="Malgun Gothic"/>
                          <a:ea typeface="Malgun Gothic"/>
                          <a:cs typeface="Malgun Gothic"/>
                        </a:rPr>
                        <a:t>1인 플랜 월 19.95달러</a:t>
                      </a:r>
                    </a:p>
                  </a:txBody>
                  <a:tcPr marL="91440" marR="91440" marT="45720" marB="45720">
                    <a:solidFill>
                      <a:srgbClr val="FFFFFF"/>
                    </a:solidFill>
                  </a:tcPr>
                </a:tc>
              </a:tr>
              <a:tr h="628650">
                <a:tc>
                  <a:txBody>
                    <a:bodyPr/>
                    <a:lstStyle/>
                    <a:p>
                      <a:r>
                        <a:rPr sz="1725" b="1">
                          <a:solidFill>
                            <a:srgbClr val="203D35"/>
                          </a:solidFill>
                          <a:latin typeface="Malgun Gothic"/>
                          <a:ea typeface="Malgun Gothic"/>
                          <a:cs typeface="Malgun Gothic"/>
                        </a:rPr>
                        <a:t>StyleSeat</a:t>
                      </a:r>
                    </a:p>
                  </a:txBody>
                  <a:tcPr marL="91440" marR="91440" marT="45720" marB="45720">
                    <a:solidFill>
                      <a:srgbClr val="EDF1E5"/>
                    </a:solidFill>
                  </a:tcPr>
                </a:tc>
                <a:tc>
                  <a:txBody>
                    <a:bodyPr/>
                    <a:lstStyle/>
                    <a:p>
                      <a:r>
                        <a:rPr sz="1725" b="1">
                          <a:solidFill>
                            <a:srgbClr val="203D35"/>
                          </a:solidFill>
                          <a:latin typeface="Malgun Gothic"/>
                          <a:ea typeface="Malgun Gothic"/>
                          <a:cs typeface="Malgun Gothic"/>
                        </a:rPr>
                        <a:t>대기 알림·가격 최적화</a:t>
                      </a:r>
                    </a:p>
                  </a:txBody>
                  <a:tcPr marL="91440" marR="91440" marT="45720" marB="45720">
                    <a:solidFill>
                      <a:srgbClr val="EDF1E5"/>
                    </a:solidFill>
                  </a:tcPr>
                </a:tc>
                <a:tc>
                  <a:txBody>
                    <a:bodyPr/>
                    <a:lstStyle/>
                    <a:p>
                      <a:r>
                        <a:rPr sz="1725" b="1">
                          <a:solidFill>
                            <a:srgbClr val="203D35"/>
                          </a:solidFill>
                          <a:latin typeface="Malgun Gothic"/>
                          <a:ea typeface="Malgun Gothic"/>
                          <a:cs typeface="Malgun Gothic"/>
                        </a:rPr>
                        <a:t>신규 전문가 19달러 행사</a:t>
                      </a:r>
                    </a:p>
                  </a:txBody>
                  <a:tcPr marL="91440" marR="91440" marT="45720" marB="45720">
                    <a:solidFill>
                      <a:srgbClr val="EDF1E5"/>
                    </a:solidFill>
                  </a:tcPr>
                </a:tc>
              </a:tr>
            </a:tbl>
          </a:graphicData>
        </a:graphic>
      </p:graphicFrame>
      <p:sp>
        <p:nvSpPr>
          <p:cNvPr id="6" name="text-4">
            <a:extLst xmlns:a="http://schemas.openxmlformats.org/drawingml/2006/main">
              <a:ext uri="{FF2B5EF4-FFF2-40B4-BE49-F238E27FC236}">
                <a16:creationId xmlns:a16="http://schemas.microsoft.com/office/drawing/2014/main" id="{0385EE8C-5BD1-4B98-91D3-8534C9D6224E}"/>
              </a:ext>
            </a:extLst>
          </p:cNvPr>
          <p:cNvSpPr>
            <a:spLocks xmlns:a="http://schemas.openxmlformats.org/drawingml/2006/main" noGrp="1"/>
          </p:cNvSpPr>
          <p:nvPr/>
        </p:nvSpPr>
        <p:spPr>
          <a:xfrm xmlns:a="http://schemas.openxmlformats.org/drawingml/2006/main">
            <a:off x="685800" y="54959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174F40"/>
                </a:solidFill>
                <a:latin typeface="Malgun Gothic"/>
                <a:ea typeface="Malgun Gothic"/>
                <a:cs typeface="Malgun Gothic"/>
              </a:defRPr>
            </a:pPr>
            <a:r>
              <a:rPr sz="1875" b="1">
                <a:solidFill>
                  <a:srgbClr val="174F40"/>
                </a:solidFill>
                <a:latin typeface="Malgun Gothic"/>
                <a:ea typeface="Malgun Gothic"/>
                <a:cs typeface="Malgun Gothic"/>
              </a:rPr>
              <a:t>TEUM의 승부처는 도입 편의성과 검증된 추가 이익입니다.</a:t>
            </a:r>
          </a:p>
        </p:txBody>
      </p:sp>
    </p:spTree>
    <p:extLst>
      <p:ext uri="{BB962C8B-B14F-4D97-AF65-F5344CB8AC3E}">
        <p14:creationId xmlns:p14="http://schemas.microsoft.com/office/powerpoint/2010/main" val="1545836721"/>
      </p:ext>
    </p:extLst>
  </p:cSld>
</p:sld>
</file>

<file path=ppt/slides/slide10.xml><?xml version="1.0" encoding="utf-8"?>
<p:sld xmlns:p="http://schemas.openxmlformats.org/presentationml/2006/main">
  <p:cSld>
    <p:bg>
      <p:bgPr>
        <a:solidFill xmlns:a="http://schemas.openxmlformats.org/drawingml/2006/main">
          <a:srgbClr val="F5F6F1"/>
        </a:solidFill>
      </p:bgPr>
    </p:bg>
    <p:spTree>
      <p:nvGrpSpPr>
        <p:cNvPr id="1" name=""/>
        <p:cNvGrpSpPr/>
        <p:nvPr/>
      </p:nvGrpSpPr>
      <p:grpSpPr>
        <a:xfrm xmlns:a="http://schemas.openxmlformats.org/drawingml/2006/main"/>
      </p:grpSpPr>
      <p:sp>
        <p:nvSpPr>
          <p:cNvPr id="7" name="text-0.8102556843958244">
            <a:extLst xmlns:a="http://schemas.openxmlformats.org/drawingml/2006/main">
              <a:ext uri="{FF2B5EF4-FFF2-40B4-BE49-F238E27FC236}">
                <a16:creationId xmlns:a16="http://schemas.microsoft.com/office/drawing/2014/main" id="{C7E5B85A-57F8-4D0B-B16F-11CF5095E67A}"/>
              </a:ext>
            </a:extLst>
          </p:cNvPr>
          <p:cNvSpPr>
            <a:spLocks xmlns:a="http://schemas.openxmlformats.org/drawingml/2006/main" noGrp="1"/>
          </p:cNvSpPr>
          <p:nvPr/>
        </p:nvSpPr>
        <p:spPr>
          <a:xfrm xmlns:a="http://schemas.openxmlformats.org/drawingml/2006/main">
            <a:off x="685800" y="2667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174F40"/>
                </a:solidFill>
                <a:latin typeface="Arial"/>
                <a:ea typeface="Arial"/>
                <a:cs typeface="Arial"/>
              </a:defRPr>
            </a:pPr>
            <a:r>
              <a:rPr sz="1350" b="1">
                <a:solidFill>
                  <a:srgbClr val="174F40"/>
                </a:solidFill>
                <a:latin typeface="Arial"/>
                <a:ea typeface="Arial"/>
                <a:cs typeface="Arial"/>
              </a:rPr>
              <a:t>TEUM</a:t>
            </a:r>
          </a:p>
        </p:txBody>
      </p:sp>
      <p:sp>
        <p:nvSpPr>
          <p:cNvPr id="2" name="text-1">
            <a:extLst xmlns:a="http://schemas.openxmlformats.org/drawingml/2006/main">
              <a:ext uri="{FF2B5EF4-FFF2-40B4-BE49-F238E27FC236}">
                <a16:creationId xmlns:a16="http://schemas.microsoft.com/office/drawing/2014/main" id="{442274BA-C46F-4D35-A381-F9A6D9B5769C}"/>
              </a:ext>
            </a:extLst>
          </p:cNvPr>
          <p:cNvSpPr>
            <a:spLocks xmlns:a="http://schemas.openxmlformats.org/drawingml/2006/main" noGrp="1"/>
          </p:cNvSpPr>
          <p:nvPr/>
        </p:nvSpPr>
        <p:spPr>
          <a:xfrm xmlns:a="http://schemas.openxmlformats.org/drawingml/2006/main">
            <a:off x="10858500" y="266700"/>
            <a:ext cx="6096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10</a:t>
            </a:r>
          </a:p>
        </p:txBody>
      </p:sp>
      <p:sp>
        <p:nvSpPr>
          <p:cNvPr id="3" name="text-2">
            <a:extLst xmlns:a="http://schemas.openxmlformats.org/drawingml/2006/main">
              <a:ext uri="{FF2B5EF4-FFF2-40B4-BE49-F238E27FC236}">
                <a16:creationId xmlns:a16="http://schemas.microsoft.com/office/drawing/2014/main" id="{09DBB709-17F2-4A08-9A69-0EBDE9EB43D8}"/>
              </a:ext>
            </a:extLst>
          </p:cNvPr>
          <p:cNvSpPr>
            <a:spLocks xmlns:a="http://schemas.openxmlformats.org/drawingml/2006/main" noGrp="1"/>
          </p:cNvSpPr>
          <p:nvPr/>
        </p:nvSpPr>
        <p:spPr>
          <a:xfrm xmlns:a="http://schemas.openxmlformats.org/drawingml/2006/main">
            <a:off x="685800" y="762000"/>
            <a:ext cx="10858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203D35"/>
                </a:solidFill>
                <a:latin typeface="Malgun Gothic"/>
                <a:ea typeface="Malgun Gothic"/>
                <a:cs typeface="Malgun Gothic"/>
              </a:defRPr>
            </a:pPr>
            <a:r>
              <a:rPr sz="3300" b="1">
                <a:solidFill>
                  <a:srgbClr val="203D35"/>
                </a:solidFill>
                <a:latin typeface="Malgun Gothic"/>
                <a:ea typeface="Malgun Gothic"/>
                <a:cs typeface="Malgun Gothic"/>
              </a:rPr>
              <a:t>90일 목표: 시범 도입 100곳, 유료 30곳</a:t>
            </a:r>
          </a:p>
        </p:txBody>
      </p:sp>
      <p:sp>
        <p:nvSpPr>
          <p:cNvPr id="4" name="text-3">
            <a:extLst xmlns:a="http://schemas.openxmlformats.org/drawingml/2006/main">
              <a:ext uri="{FF2B5EF4-FFF2-40B4-BE49-F238E27FC236}">
                <a16:creationId xmlns:a16="http://schemas.microsoft.com/office/drawing/2014/main" id="{4139086A-E21A-4AB6-98B1-03411E640860}"/>
              </a:ext>
            </a:extLst>
          </p:cNvPr>
          <p:cNvSpPr>
            <a:spLocks xmlns:a="http://schemas.openxmlformats.org/drawingml/2006/main" noGrp="1"/>
          </p:cNvSpPr>
          <p:nvPr/>
        </p:nvSpPr>
        <p:spPr>
          <a:xfrm xmlns:a="http://schemas.openxmlformats.org/drawingml/2006/main">
            <a:off x="685800" y="623887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계획상 전환 구조입니다. 제휴사·잠재 고객·도입 매장·유료 고객을 확보한 상태가 아닙니다.</a:t>
            </a:r>
          </a:p>
        </p:txBody>
      </p:sp>
      <p:graphicFrame>
        <p:nvGraphicFramePr>
          <p:cNvPr id="13" name=""/>
          <p:cNvGraphicFramePr/>
          <p:nvPr/>
        </p:nvGraphicFramePr>
        <p:xfrm>
          <a:off xmlns:a="http://schemas.openxmlformats.org/drawingml/2006/main" x="685800" y="2019300"/>
          <a:ext xmlns:a="http://schemas.openxmlformats.org/drawingml/2006/main" cx="10820400" cy="3143250"/>
        </p:xfrm>
        <a:graphic xmlns:a="http://schemas.openxmlformats.org/drawingml/2006/main">
          <a:graphicData uri="http://schemas.openxmlformats.org/drawingml/2006/table">
            <a:tbl>
              <a:tblPr/>
              <a:tblGrid>
                <a:gridCol w="4429125"/>
                <a:gridCol w="3371850"/>
                <a:gridCol w="3019425"/>
              </a:tblGrid>
              <a:tr h="628650">
                <a:tc>
                  <a:txBody>
                    <a:bodyPr/>
                    <a:lstStyle/>
                    <a:p>
                      <a:r>
                        <a:rPr sz="1725" b="1">
                          <a:solidFill>
                            <a:srgbClr val="FFFFFF"/>
                          </a:solidFill>
                          <a:latin typeface="Malgun Gothic"/>
                          <a:ea typeface="Malgun Gothic"/>
                          <a:cs typeface="Malgun Gothic"/>
                        </a:rPr>
                        <a:t>고객 확보 경로 가설</a:t>
                      </a:r>
                    </a:p>
                  </a:txBody>
                  <a:tcPr marL="91440" marR="91440" marT="45720" marB="45720">
                    <a:solidFill>
                      <a:srgbClr val="174F40"/>
                    </a:solidFill>
                  </a:tcPr>
                </a:tc>
                <a:tc>
                  <a:txBody>
                    <a:bodyPr/>
                    <a:lstStyle/>
                    <a:p>
                      <a:r>
                        <a:rPr sz="1725" b="1">
                          <a:solidFill>
                            <a:srgbClr val="FFFFFF"/>
                          </a:solidFill>
                          <a:latin typeface="Malgun Gothic"/>
                          <a:ea typeface="Malgun Gothic"/>
                          <a:cs typeface="Malgun Gothic"/>
                        </a:rPr>
                        <a:t>90일 내 도입 목표</a:t>
                      </a:r>
                    </a:p>
                  </a:txBody>
                  <a:tcPr marL="91440" marR="91440" marT="45720" marB="45720">
                    <a:solidFill>
                      <a:srgbClr val="174F40"/>
                    </a:solidFill>
                  </a:tcPr>
                </a:tc>
                <a:tc>
                  <a:txBody>
                    <a:bodyPr/>
                    <a:lstStyle/>
                    <a:p>
                      <a:r>
                        <a:rPr sz="1725" b="1">
                          <a:solidFill>
                            <a:srgbClr val="FFFFFF"/>
                          </a:solidFill>
                          <a:latin typeface="Malgun Gothic"/>
                          <a:ea typeface="Malgun Gothic"/>
                          <a:cs typeface="Malgun Gothic"/>
                        </a:rPr>
                        <a:t>예산</a:t>
                      </a:r>
                    </a:p>
                  </a:txBody>
                  <a:tcPr marL="91440" marR="91440" marT="45720" marB="45720">
                    <a:solidFill>
                      <a:srgbClr val="174F40"/>
                    </a:solidFill>
                  </a:tcPr>
                </a:tc>
              </a:tr>
              <a:tr h="628650">
                <a:tc>
                  <a:txBody>
                    <a:bodyPr/>
                    <a:lstStyle/>
                    <a:p>
                      <a:r>
                        <a:rPr sz="1725" b="0">
                          <a:solidFill>
                            <a:srgbClr val="203D35"/>
                          </a:solidFill>
                          <a:latin typeface="Malgun Gothic"/>
                          <a:ea typeface="Malgun Gothic"/>
                          <a:cs typeface="Malgun Gothic"/>
                        </a:rPr>
                        <a:t>창업자의 지역 직접 영업</a:t>
                      </a:r>
                    </a:p>
                  </a:txBody>
                  <a:tcPr marL="91440" marR="91440" marT="45720" marB="45720">
                    <a:solidFill>
                      <a:srgbClr val="FFFFFF"/>
                    </a:solidFill>
                  </a:tcPr>
                </a:tc>
                <a:tc>
                  <a:txBody>
                    <a:bodyPr/>
                    <a:lstStyle/>
                    <a:p>
                      <a:r>
                        <a:rPr sz="1725" b="0">
                          <a:solidFill>
                            <a:srgbClr val="203D35"/>
                          </a:solidFill>
                          <a:latin typeface="Malgun Gothic"/>
                          <a:ea typeface="Malgun Gothic"/>
                          <a:cs typeface="Malgun Gothic"/>
                        </a:rPr>
                        <a:t>30곳</a:t>
                      </a:r>
                    </a:p>
                  </a:txBody>
                  <a:tcPr marL="91440" marR="91440" marT="45720" marB="45720">
                    <a:solidFill>
                      <a:srgbClr val="FFFFFF"/>
                    </a:solidFill>
                  </a:tcPr>
                </a:tc>
                <a:tc>
                  <a:txBody>
                    <a:bodyPr/>
                    <a:lstStyle/>
                    <a:p>
                      <a:r>
                        <a:rPr sz="1725" b="0">
                          <a:solidFill>
                            <a:srgbClr val="203D35"/>
                          </a:solidFill>
                          <a:latin typeface="Malgun Gothic"/>
                          <a:ea typeface="Malgun Gothic"/>
                          <a:cs typeface="Malgun Gothic"/>
                        </a:rPr>
                        <a:t>300만원</a:t>
                      </a:r>
                    </a:p>
                  </a:txBody>
                  <a:tcPr marL="91440" marR="91440" marT="45720" marB="45720">
                    <a:solidFill>
                      <a:srgbClr val="FFFFFF"/>
                    </a:solidFill>
                  </a:tcPr>
                </a:tc>
              </a:tr>
              <a:tr h="628650">
                <a:tc>
                  <a:txBody>
                    <a:bodyPr/>
                    <a:lstStyle/>
                    <a:p>
                      <a:r>
                        <a:rPr sz="1725" b="0">
                          <a:solidFill>
                            <a:srgbClr val="203D35"/>
                          </a:solidFill>
                          <a:latin typeface="Malgun Gothic"/>
                          <a:ea typeface="Malgun Gothic"/>
                          <a:cs typeface="Malgun Gothic"/>
                        </a:rPr>
                        <a:t>교육자·재료상 5곳 제휴</a:t>
                      </a:r>
                    </a:p>
                  </a:txBody>
                  <a:tcPr marL="91440" marR="91440" marT="45720" marB="45720">
                    <a:solidFill>
                      <a:srgbClr val="EDF1E5"/>
                    </a:solidFill>
                  </a:tcPr>
                </a:tc>
                <a:tc>
                  <a:txBody>
                    <a:bodyPr/>
                    <a:lstStyle/>
                    <a:p>
                      <a:r>
                        <a:rPr sz="1725" b="0">
                          <a:solidFill>
                            <a:srgbClr val="203D35"/>
                          </a:solidFill>
                          <a:latin typeface="Malgun Gothic"/>
                          <a:ea typeface="Malgun Gothic"/>
                          <a:cs typeface="Malgun Gothic"/>
                        </a:rPr>
                        <a:t>40곳</a:t>
                      </a:r>
                    </a:p>
                  </a:txBody>
                  <a:tcPr marL="91440" marR="91440" marT="45720" marB="45720">
                    <a:solidFill>
                      <a:srgbClr val="EDF1E5"/>
                    </a:solidFill>
                  </a:tcPr>
                </a:tc>
                <a:tc>
                  <a:txBody>
                    <a:bodyPr/>
                    <a:lstStyle/>
                    <a:p>
                      <a:r>
                        <a:rPr sz="1725" b="0">
                          <a:solidFill>
                            <a:srgbClr val="203D35"/>
                          </a:solidFill>
                          <a:latin typeface="Malgun Gothic"/>
                          <a:ea typeface="Malgun Gothic"/>
                          <a:cs typeface="Malgun Gothic"/>
                        </a:rPr>
                        <a:t>300만원</a:t>
                      </a:r>
                    </a:p>
                  </a:txBody>
                  <a:tcPr marL="91440" marR="91440" marT="45720" marB="45720">
                    <a:solidFill>
                      <a:srgbClr val="EDF1E5"/>
                    </a:solidFill>
                  </a:tcPr>
                </a:tc>
              </a:tr>
              <a:tr h="628650">
                <a:tc>
                  <a:txBody>
                    <a:bodyPr/>
                    <a:lstStyle/>
                    <a:p>
                      <a:r>
                        <a:rPr sz="1725" b="0">
                          <a:solidFill>
                            <a:srgbClr val="203D35"/>
                          </a:solidFill>
                          <a:latin typeface="Malgun Gothic"/>
                          <a:ea typeface="Malgun Gothic"/>
                          <a:cs typeface="Malgun Gothic"/>
                        </a:rPr>
                        <a:t>도입 매장의 추천</a:t>
                      </a:r>
                    </a:p>
                  </a:txBody>
                  <a:tcPr marL="91440" marR="91440" marT="45720" marB="45720">
                    <a:solidFill>
                      <a:srgbClr val="FFFFFF"/>
                    </a:solidFill>
                  </a:tcPr>
                </a:tc>
                <a:tc>
                  <a:txBody>
                    <a:bodyPr/>
                    <a:lstStyle/>
                    <a:p>
                      <a:r>
                        <a:rPr sz="1725" b="0">
                          <a:solidFill>
                            <a:srgbClr val="203D35"/>
                          </a:solidFill>
                          <a:latin typeface="Malgun Gothic"/>
                          <a:ea typeface="Malgun Gothic"/>
                          <a:cs typeface="Malgun Gothic"/>
                        </a:rPr>
                        <a:t>30곳</a:t>
                      </a:r>
                    </a:p>
                  </a:txBody>
                  <a:tcPr marL="91440" marR="91440" marT="45720" marB="45720">
                    <a:solidFill>
                      <a:srgbClr val="FFFFFF"/>
                    </a:solidFill>
                  </a:tcPr>
                </a:tc>
                <a:tc>
                  <a:txBody>
                    <a:bodyPr/>
                    <a:lstStyle/>
                    <a:p>
                      <a:r>
                        <a:rPr sz="1725" b="0">
                          <a:solidFill>
                            <a:srgbClr val="203D35"/>
                          </a:solidFill>
                          <a:latin typeface="Malgun Gothic"/>
                          <a:ea typeface="Malgun Gothic"/>
                          <a:cs typeface="Malgun Gothic"/>
                        </a:rPr>
                        <a:t>150만원</a:t>
                      </a:r>
                    </a:p>
                  </a:txBody>
                  <a:tcPr marL="91440" marR="91440" marT="45720" marB="45720">
                    <a:solidFill>
                      <a:srgbClr val="FFFFFF"/>
                    </a:solidFill>
                  </a:tcPr>
                </a:tc>
              </a:tr>
              <a:tr h="628650">
                <a:tc>
                  <a:txBody>
                    <a:bodyPr/>
                    <a:lstStyle/>
                    <a:p>
                      <a:r>
                        <a:rPr sz="1725" b="1">
                          <a:solidFill>
                            <a:srgbClr val="203D35"/>
                          </a:solidFill>
                          <a:latin typeface="Malgun Gothic"/>
                          <a:ea typeface="Malgun Gothic"/>
                          <a:cs typeface="Malgun Gothic"/>
                        </a:rPr>
                        <a:t>합계 / 유료 전환율 30%</a:t>
                      </a:r>
                    </a:p>
                  </a:txBody>
                  <a:tcPr marL="91440" marR="91440" marT="45720" marB="45720">
                    <a:solidFill>
                      <a:srgbClr val="EDF1E5"/>
                    </a:solidFill>
                  </a:tcPr>
                </a:tc>
                <a:tc>
                  <a:txBody>
                    <a:bodyPr/>
                    <a:lstStyle/>
                    <a:p>
                      <a:r>
                        <a:rPr sz="1725" b="1">
                          <a:solidFill>
                            <a:srgbClr val="203D35"/>
                          </a:solidFill>
                          <a:latin typeface="Malgun Gothic"/>
                          <a:ea typeface="Malgun Gothic"/>
                          <a:cs typeface="Malgun Gothic"/>
                        </a:rPr>
                        <a:t>100곳 / 유료 30곳</a:t>
                      </a:r>
                    </a:p>
                  </a:txBody>
                  <a:tcPr marL="91440" marR="91440" marT="45720" marB="45720">
                    <a:solidFill>
                      <a:srgbClr val="EDF1E5"/>
                    </a:solidFill>
                  </a:tcPr>
                </a:tc>
                <a:tc>
                  <a:txBody>
                    <a:bodyPr/>
                    <a:lstStyle/>
                    <a:p>
                      <a:r>
                        <a:rPr sz="1725" b="1">
                          <a:solidFill>
                            <a:srgbClr val="203D35"/>
                          </a:solidFill>
                          <a:latin typeface="Malgun Gothic"/>
                          <a:ea typeface="Malgun Gothic"/>
                          <a:cs typeface="Malgun Gothic"/>
                        </a:rPr>
                        <a:t>750만원</a:t>
                      </a:r>
                    </a:p>
                  </a:txBody>
                  <a:tcPr marL="91440" marR="91440" marT="45720" marB="45720">
                    <a:solidFill>
                      <a:srgbClr val="EDF1E5"/>
                    </a:solidFill>
                  </a:tcPr>
                </a:tc>
              </a:tr>
            </a:tbl>
          </a:graphicData>
        </a:graphic>
      </p:graphicFrame>
      <p:sp>
        <p:nvSpPr>
          <p:cNvPr id="6" name="text-4">
            <a:extLst xmlns:a="http://schemas.openxmlformats.org/drawingml/2006/main">
              <a:ext uri="{FF2B5EF4-FFF2-40B4-BE49-F238E27FC236}">
                <a16:creationId xmlns:a16="http://schemas.microsoft.com/office/drawing/2014/main" id="{8C5C15F0-A067-47AC-8B00-82F55C9747EF}"/>
              </a:ext>
            </a:extLst>
          </p:cNvPr>
          <p:cNvSpPr>
            <a:spLocks xmlns:a="http://schemas.openxmlformats.org/drawingml/2006/main" noGrp="1"/>
          </p:cNvSpPr>
          <p:nvPr/>
        </p:nvSpPr>
        <p:spPr>
          <a:xfrm xmlns:a="http://schemas.openxmlformats.org/drawingml/2006/main">
            <a:off x="685800" y="54959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174F40"/>
                </a:solidFill>
                <a:latin typeface="Malgun Gothic"/>
                <a:ea typeface="Malgun Gothic"/>
                <a:cs typeface="Malgun Gothic"/>
              </a:defRPr>
            </a:pPr>
            <a:r>
              <a:rPr sz="1875" b="1">
                <a:solidFill>
                  <a:srgbClr val="174F40"/>
                </a:solidFill>
                <a:latin typeface="Malgun Gothic"/>
                <a:ea typeface="Malgun Gothic"/>
                <a:cs typeface="Malgun Gothic"/>
              </a:rPr>
              <a:t>유료 매장 1곳당 고객 확보 비용은 25만원으로 가정합니다.</a:t>
            </a:r>
          </a:p>
        </p:txBody>
      </p:sp>
    </p:spTree>
    <p:extLst>
      <p:ext uri="{BB962C8B-B14F-4D97-AF65-F5344CB8AC3E}">
        <p14:creationId xmlns:p14="http://schemas.microsoft.com/office/powerpoint/2010/main" val="411275815"/>
      </p:ext>
    </p:extLst>
  </p:cSld>
</p:sld>
</file>

<file path=ppt/slides/slide11.xml><?xml version="1.0" encoding="utf-8"?>
<p:sld xmlns:p="http://schemas.openxmlformats.org/presentationml/2006/main">
  <p:cSld>
    <p:bg>
      <p:bgPr>
        <a:solidFill xmlns:a="http://schemas.openxmlformats.org/drawingml/2006/main">
          <a:srgbClr val="F5F6F1"/>
        </a:solidFill>
      </p:bgPr>
    </p:bg>
    <p:spTree>
      <p:nvGrpSpPr>
        <p:cNvPr id="1" name=""/>
        <p:cNvGrpSpPr/>
        <p:nvPr/>
      </p:nvGrpSpPr>
      <p:grpSpPr>
        <a:xfrm xmlns:a="http://schemas.openxmlformats.org/drawingml/2006/main"/>
      </p:grpSpPr>
      <p:sp>
        <p:nvSpPr>
          <p:cNvPr id="7" name="text-0.23776066105234173">
            <a:extLst xmlns:a="http://schemas.openxmlformats.org/drawingml/2006/main">
              <a:ext uri="{FF2B5EF4-FFF2-40B4-BE49-F238E27FC236}">
                <a16:creationId xmlns:a16="http://schemas.microsoft.com/office/drawing/2014/main" id="{7307B17A-28BF-42DB-B26E-AE2D7FE9765F}"/>
              </a:ext>
            </a:extLst>
          </p:cNvPr>
          <p:cNvSpPr>
            <a:spLocks xmlns:a="http://schemas.openxmlformats.org/drawingml/2006/main" noGrp="1"/>
          </p:cNvSpPr>
          <p:nvPr/>
        </p:nvSpPr>
        <p:spPr>
          <a:xfrm xmlns:a="http://schemas.openxmlformats.org/drawingml/2006/main">
            <a:off x="685800" y="2667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174F40"/>
                </a:solidFill>
                <a:latin typeface="Arial"/>
                <a:ea typeface="Arial"/>
                <a:cs typeface="Arial"/>
              </a:defRPr>
            </a:pPr>
            <a:r>
              <a:rPr sz="1350" b="1">
                <a:solidFill>
                  <a:srgbClr val="174F40"/>
                </a:solidFill>
                <a:latin typeface="Arial"/>
                <a:ea typeface="Arial"/>
                <a:cs typeface="Arial"/>
              </a:rPr>
              <a:t>TEUM</a:t>
            </a:r>
          </a:p>
        </p:txBody>
      </p:sp>
      <p:sp>
        <p:nvSpPr>
          <p:cNvPr id="2" name="text-1">
            <a:extLst xmlns:a="http://schemas.openxmlformats.org/drawingml/2006/main">
              <a:ext uri="{FF2B5EF4-FFF2-40B4-BE49-F238E27FC236}">
                <a16:creationId xmlns:a16="http://schemas.microsoft.com/office/drawing/2014/main" id="{C53B6C21-E0FF-4001-8B56-B8F21DDB35A3}"/>
              </a:ext>
            </a:extLst>
          </p:cNvPr>
          <p:cNvSpPr>
            <a:spLocks xmlns:a="http://schemas.openxmlformats.org/drawingml/2006/main" noGrp="1"/>
          </p:cNvSpPr>
          <p:nvPr/>
        </p:nvSpPr>
        <p:spPr>
          <a:xfrm xmlns:a="http://schemas.openxmlformats.org/drawingml/2006/main">
            <a:off x="10858500" y="266700"/>
            <a:ext cx="6096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11</a:t>
            </a:r>
          </a:p>
        </p:txBody>
      </p:sp>
      <p:sp>
        <p:nvSpPr>
          <p:cNvPr id="3" name="text-2">
            <a:extLst xmlns:a="http://schemas.openxmlformats.org/drawingml/2006/main">
              <a:ext uri="{FF2B5EF4-FFF2-40B4-BE49-F238E27FC236}">
                <a16:creationId xmlns:a16="http://schemas.microsoft.com/office/drawing/2014/main" id="{166FB4D4-EDCD-4A83-B916-24166ABADD9E}"/>
              </a:ext>
            </a:extLst>
          </p:cNvPr>
          <p:cNvSpPr>
            <a:spLocks xmlns:a="http://schemas.openxmlformats.org/drawingml/2006/main" noGrp="1"/>
          </p:cNvSpPr>
          <p:nvPr/>
        </p:nvSpPr>
        <p:spPr>
          <a:xfrm xmlns:a="http://schemas.openxmlformats.org/drawingml/2006/main">
            <a:off x="685800" y="762000"/>
            <a:ext cx="10858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203D35"/>
                </a:solidFill>
                <a:latin typeface="Malgun Gothic"/>
                <a:ea typeface="Malgun Gothic"/>
                <a:cs typeface="Malgun Gothic"/>
              </a:defRPr>
            </a:pPr>
            <a:r>
              <a:rPr sz="3300" b="1">
                <a:solidFill>
                  <a:srgbClr val="203D35"/>
                </a:solidFill>
                <a:latin typeface="Malgun Gothic"/>
                <a:ea typeface="Malgun Gothic"/>
                <a:cs typeface="Malgun Gothic"/>
              </a:rPr>
              <a:t>조건에 맞는 매장 수로 계산한 시장 규모</a:t>
            </a:r>
          </a:p>
        </p:txBody>
      </p:sp>
      <p:sp>
        <p:nvSpPr>
          <p:cNvPr id="4" name="text-3">
            <a:extLst xmlns:a="http://schemas.openxmlformats.org/drawingml/2006/main">
              <a:ext uri="{FF2B5EF4-FFF2-40B4-BE49-F238E27FC236}">
                <a16:creationId xmlns:a16="http://schemas.microsoft.com/office/drawing/2014/main" id="{F66213FE-566E-495F-A79C-DA469E69C9BE}"/>
              </a:ext>
            </a:extLst>
          </p:cNvPr>
          <p:cNvSpPr>
            <a:spLocks xmlns:a="http://schemas.openxmlformats.org/drawingml/2006/main" noGrp="1"/>
          </p:cNvSpPr>
          <p:nvPr/>
        </p:nvSpPr>
        <p:spPr>
          <a:xfrm xmlns:a="http://schemas.openxmlformats.org/drawingml/2006/main">
            <a:off x="685800" y="623887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공식 시장 규모가 아닌 시나리오입니다. 영업 상태·서비스 종류·직원 수·수신 동의 고객을 확인해야 합니다.</a:t>
            </a:r>
          </a:p>
        </p:txBody>
      </p:sp>
      <p:graphicFrame>
        <p:nvGraphicFramePr>
          <p:cNvPr id="13" name=""/>
          <p:cNvGraphicFramePr/>
          <p:nvPr/>
        </p:nvGraphicFramePr>
        <p:xfrm>
          <a:off xmlns:a="http://schemas.openxmlformats.org/drawingml/2006/main" x="685800" y="2019300"/>
          <a:ext xmlns:a="http://schemas.openxmlformats.org/drawingml/2006/main" cx="10820400" cy="3143250"/>
        </p:xfrm>
        <a:graphic xmlns:a="http://schemas.openxmlformats.org/drawingml/2006/main">
          <a:graphicData uri="http://schemas.openxmlformats.org/drawingml/2006/table">
            <a:tbl>
              <a:tblPr/>
              <a:tblGrid>
                <a:gridCol w="4429125"/>
                <a:gridCol w="3371850"/>
                <a:gridCol w="3019425"/>
              </a:tblGrid>
              <a:tr h="785813">
                <a:tc>
                  <a:txBody>
                    <a:bodyPr/>
                    <a:lstStyle/>
                    <a:p>
                      <a:r>
                        <a:rPr sz="1725" b="1">
                          <a:solidFill>
                            <a:srgbClr val="FFFFFF"/>
                          </a:solidFill>
                          <a:latin typeface="Malgun Gothic"/>
                          <a:ea typeface="Malgun Gothic"/>
                          <a:cs typeface="Malgun Gothic"/>
                        </a:rPr>
                        <a:t>대상 매장 수 가정</a:t>
                      </a:r>
                    </a:p>
                  </a:txBody>
                  <a:tcPr marL="91440" marR="91440" marT="45720" marB="45720">
                    <a:solidFill>
                      <a:srgbClr val="174F40"/>
                    </a:solidFill>
                  </a:tcPr>
                </a:tc>
                <a:tc>
                  <a:txBody>
                    <a:bodyPr/>
                    <a:lstStyle/>
                    <a:p>
                      <a:r>
                        <a:rPr sz="1725" b="1">
                          <a:solidFill>
                            <a:srgbClr val="FFFFFF"/>
                          </a:solidFill>
                          <a:latin typeface="Malgun Gothic"/>
                          <a:ea typeface="Malgun Gothic"/>
                          <a:cs typeface="Malgun Gothic"/>
                        </a:rPr>
                        <a:t>매장당 월 매출</a:t>
                      </a:r>
                    </a:p>
                  </a:txBody>
                  <a:tcPr marL="91440" marR="91440" marT="45720" marB="45720">
                    <a:solidFill>
                      <a:srgbClr val="174F40"/>
                    </a:solidFill>
                  </a:tcPr>
                </a:tc>
                <a:tc>
                  <a:txBody>
                    <a:bodyPr/>
                    <a:lstStyle/>
                    <a:p>
                      <a:r>
                        <a:rPr sz="1725" b="1">
                          <a:solidFill>
                            <a:srgbClr val="FFFFFF"/>
                          </a:solidFill>
                          <a:latin typeface="Malgun Gothic"/>
                          <a:ea typeface="Malgun Gothic"/>
                          <a:cs typeface="Malgun Gothic"/>
                        </a:rPr>
                        <a:t>연간 소프트웨어 매출</a:t>
                      </a:r>
                    </a:p>
                  </a:txBody>
                  <a:tcPr marL="91440" marR="91440" marT="45720" marB="45720">
                    <a:solidFill>
                      <a:srgbClr val="174F40"/>
                    </a:solidFill>
                  </a:tcPr>
                </a:tc>
              </a:tr>
              <a:tr h="785813">
                <a:tc>
                  <a:txBody>
                    <a:bodyPr/>
                    <a:lstStyle/>
                    <a:p>
                      <a:r>
                        <a:rPr sz="1725" b="0">
                          <a:solidFill>
                            <a:srgbClr val="203D35"/>
                          </a:solidFill>
                          <a:latin typeface="Malgun Gothic"/>
                          <a:ea typeface="Malgun Gothic"/>
                          <a:cs typeface="Malgun Gothic"/>
                        </a:rPr>
                        <a:t>1만 곳</a:t>
                      </a:r>
                    </a:p>
                  </a:txBody>
                  <a:tcPr marL="91440" marR="91440" marT="45720" marB="45720">
                    <a:solidFill>
                      <a:srgbClr val="FFFFFF"/>
                    </a:solidFill>
                  </a:tcPr>
                </a:tc>
                <a:tc>
                  <a:txBody>
                    <a:bodyPr/>
                    <a:lstStyle/>
                    <a:p>
                      <a:r>
                        <a:rPr sz="1725" b="0">
                          <a:solidFill>
                            <a:srgbClr val="203D35"/>
                          </a:solidFill>
                          <a:latin typeface="Malgun Gothic"/>
                          <a:ea typeface="Malgun Gothic"/>
                          <a:cs typeface="Malgun Gothic"/>
                        </a:rPr>
                        <a:t>4만 9천원</a:t>
                      </a:r>
                    </a:p>
                  </a:txBody>
                  <a:tcPr marL="91440" marR="91440" marT="45720" marB="45720">
                    <a:solidFill>
                      <a:srgbClr val="FFFFFF"/>
                    </a:solidFill>
                  </a:tcPr>
                </a:tc>
                <a:tc>
                  <a:txBody>
                    <a:bodyPr/>
                    <a:lstStyle/>
                    <a:p>
                      <a:r>
                        <a:rPr sz="1725" b="0">
                          <a:solidFill>
                            <a:srgbClr val="203D35"/>
                          </a:solidFill>
                          <a:latin typeface="Malgun Gothic"/>
                          <a:ea typeface="Malgun Gothic"/>
                          <a:cs typeface="Malgun Gothic"/>
                        </a:rPr>
                        <a:t>58.8억원</a:t>
                      </a:r>
                    </a:p>
                  </a:txBody>
                  <a:tcPr marL="91440" marR="91440" marT="45720" marB="45720">
                    <a:solidFill>
                      <a:srgbClr val="FFFFFF"/>
                    </a:solidFill>
                  </a:tcPr>
                </a:tc>
              </a:tr>
              <a:tr h="785813">
                <a:tc>
                  <a:txBody>
                    <a:bodyPr/>
                    <a:lstStyle/>
                    <a:p>
                      <a:r>
                        <a:rPr sz="1725" b="0">
                          <a:solidFill>
                            <a:srgbClr val="203D35"/>
                          </a:solidFill>
                          <a:latin typeface="Malgun Gothic"/>
                          <a:ea typeface="Malgun Gothic"/>
                          <a:cs typeface="Malgun Gothic"/>
                        </a:rPr>
                        <a:t>2만 곳</a:t>
                      </a:r>
                    </a:p>
                  </a:txBody>
                  <a:tcPr marL="91440" marR="91440" marT="45720" marB="45720">
                    <a:solidFill>
                      <a:srgbClr val="EDF1E5"/>
                    </a:solidFill>
                  </a:tcPr>
                </a:tc>
                <a:tc>
                  <a:txBody>
                    <a:bodyPr/>
                    <a:lstStyle/>
                    <a:p>
                      <a:r>
                        <a:rPr sz="1725" b="0">
                          <a:solidFill>
                            <a:srgbClr val="203D35"/>
                          </a:solidFill>
                          <a:latin typeface="Malgun Gothic"/>
                          <a:ea typeface="Malgun Gothic"/>
                          <a:cs typeface="Malgun Gothic"/>
                        </a:rPr>
                        <a:t>4만 9천원</a:t>
                      </a:r>
                    </a:p>
                  </a:txBody>
                  <a:tcPr marL="91440" marR="91440" marT="45720" marB="45720">
                    <a:solidFill>
                      <a:srgbClr val="EDF1E5"/>
                    </a:solidFill>
                  </a:tcPr>
                </a:tc>
                <a:tc>
                  <a:txBody>
                    <a:bodyPr/>
                    <a:lstStyle/>
                    <a:p>
                      <a:r>
                        <a:rPr sz="1725" b="0">
                          <a:solidFill>
                            <a:srgbClr val="203D35"/>
                          </a:solidFill>
                          <a:latin typeface="Malgun Gothic"/>
                          <a:ea typeface="Malgun Gothic"/>
                          <a:cs typeface="Malgun Gothic"/>
                        </a:rPr>
                        <a:t>117.6억원</a:t>
                      </a:r>
                    </a:p>
                  </a:txBody>
                  <a:tcPr marL="91440" marR="91440" marT="45720" marB="45720">
                    <a:solidFill>
                      <a:srgbClr val="EDF1E5"/>
                    </a:solidFill>
                  </a:tcPr>
                </a:tc>
              </a:tr>
              <a:tr h="785813">
                <a:tc>
                  <a:txBody>
                    <a:bodyPr/>
                    <a:lstStyle/>
                    <a:p>
                      <a:r>
                        <a:rPr sz="1725" b="1">
                          <a:solidFill>
                            <a:srgbClr val="203D35"/>
                          </a:solidFill>
                          <a:latin typeface="Malgun Gothic"/>
                          <a:ea typeface="Malgun Gothic"/>
                          <a:cs typeface="Malgun Gothic"/>
                        </a:rPr>
                        <a:t>4만 곳</a:t>
                      </a:r>
                    </a:p>
                  </a:txBody>
                  <a:tcPr marL="91440" marR="91440" marT="45720" marB="45720">
                    <a:solidFill>
                      <a:srgbClr val="FFFFFF"/>
                    </a:solidFill>
                  </a:tcPr>
                </a:tc>
                <a:tc>
                  <a:txBody>
                    <a:bodyPr/>
                    <a:lstStyle/>
                    <a:p>
                      <a:r>
                        <a:rPr sz="1725" b="1">
                          <a:solidFill>
                            <a:srgbClr val="203D35"/>
                          </a:solidFill>
                          <a:latin typeface="Malgun Gothic"/>
                          <a:ea typeface="Malgun Gothic"/>
                          <a:cs typeface="Malgun Gothic"/>
                        </a:rPr>
                        <a:t>4만 9천원</a:t>
                      </a:r>
                    </a:p>
                  </a:txBody>
                  <a:tcPr marL="91440" marR="91440" marT="45720" marB="45720">
                    <a:solidFill>
                      <a:srgbClr val="FFFFFF"/>
                    </a:solidFill>
                  </a:tcPr>
                </a:tc>
                <a:tc>
                  <a:txBody>
                    <a:bodyPr/>
                    <a:lstStyle/>
                    <a:p>
                      <a:r>
                        <a:rPr sz="1725" b="1">
                          <a:solidFill>
                            <a:srgbClr val="203D35"/>
                          </a:solidFill>
                          <a:latin typeface="Malgun Gothic"/>
                          <a:ea typeface="Malgun Gothic"/>
                          <a:cs typeface="Malgun Gothic"/>
                        </a:rPr>
                        <a:t>235.2억원</a:t>
                      </a:r>
                    </a:p>
                  </a:txBody>
                  <a:tcPr marL="91440" marR="91440" marT="45720" marB="45720">
                    <a:solidFill>
                      <a:srgbClr val="FFFFFF"/>
                    </a:solidFill>
                  </a:tcPr>
                </a:tc>
              </a:tr>
            </a:tbl>
          </a:graphicData>
        </a:graphic>
      </p:graphicFrame>
      <p:sp>
        <p:nvSpPr>
          <p:cNvPr id="6" name="text-4">
            <a:extLst xmlns:a="http://schemas.openxmlformats.org/drawingml/2006/main">
              <a:ext uri="{FF2B5EF4-FFF2-40B4-BE49-F238E27FC236}">
                <a16:creationId xmlns:a16="http://schemas.microsoft.com/office/drawing/2014/main" id="{CD8DB762-E49D-458F-9B66-58384848C06D}"/>
              </a:ext>
            </a:extLst>
          </p:cNvPr>
          <p:cNvSpPr>
            <a:spLocks xmlns:a="http://schemas.openxmlformats.org/drawingml/2006/main" noGrp="1"/>
          </p:cNvSpPr>
          <p:nvPr/>
        </p:nvSpPr>
        <p:spPr>
          <a:xfrm xmlns:a="http://schemas.openxmlformats.org/drawingml/2006/main">
            <a:off x="685800" y="54959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174F40"/>
                </a:solidFill>
                <a:latin typeface="Malgun Gothic"/>
                <a:ea typeface="Malgun Gothic"/>
                <a:cs typeface="Malgun Gothic"/>
              </a:defRPr>
            </a:pPr>
            <a:r>
              <a:rPr sz="1875" b="1">
                <a:solidFill>
                  <a:srgbClr val="174F40"/>
                </a:solidFill>
                <a:latin typeface="Malgun Gothic"/>
                <a:ea typeface="Malgun Gothic"/>
                <a:cs typeface="Malgun Gothic"/>
              </a:rPr>
              <a:t>조건에 맞는 국내 매장 수를 확인하는 조사가 필요합니다.</a:t>
            </a:r>
          </a:p>
        </p:txBody>
      </p:sp>
    </p:spTree>
    <p:extLst>
      <p:ext uri="{BB962C8B-B14F-4D97-AF65-F5344CB8AC3E}">
        <p14:creationId xmlns:p14="http://schemas.microsoft.com/office/powerpoint/2010/main" val="67568886"/>
      </p:ext>
    </p:extLst>
  </p:cSld>
</p:sld>
</file>

<file path=ppt/slides/slide12.xml><?xml version="1.0" encoding="utf-8"?>
<p:sld xmlns:p="http://schemas.openxmlformats.org/presentationml/2006/main">
  <p:cSld>
    <p:bg>
      <p:bgPr>
        <a:solidFill xmlns:a="http://schemas.openxmlformats.org/drawingml/2006/main">
          <a:srgbClr val="F5F6F1"/>
        </a:solidFill>
      </p:bgPr>
    </p:bg>
    <p:spTree>
      <p:nvGrpSpPr>
        <p:cNvPr id="1" name=""/>
        <p:cNvGrpSpPr/>
        <p:nvPr/>
      </p:nvGrpSpPr>
      <p:grpSpPr>
        <a:xfrm xmlns:a="http://schemas.openxmlformats.org/drawingml/2006/main"/>
      </p:grpSpPr>
      <p:sp>
        <p:nvSpPr>
          <p:cNvPr id="6" name="text-0.17459478080143886">
            <a:extLst xmlns:a="http://schemas.openxmlformats.org/drawingml/2006/main">
              <a:ext uri="{FF2B5EF4-FFF2-40B4-BE49-F238E27FC236}">
                <a16:creationId xmlns:a16="http://schemas.microsoft.com/office/drawing/2014/main" id="{F593F75D-CA72-4F9D-8B07-9C7AC1AFEADC}"/>
              </a:ext>
            </a:extLst>
          </p:cNvPr>
          <p:cNvSpPr>
            <a:spLocks xmlns:a="http://schemas.openxmlformats.org/drawingml/2006/main" noGrp="1"/>
          </p:cNvSpPr>
          <p:nvPr/>
        </p:nvSpPr>
        <p:spPr>
          <a:xfrm xmlns:a="http://schemas.openxmlformats.org/drawingml/2006/main">
            <a:off x="685800" y="2667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174F40"/>
                </a:solidFill>
                <a:latin typeface="Arial"/>
                <a:ea typeface="Arial"/>
                <a:cs typeface="Arial"/>
              </a:defRPr>
            </a:pPr>
            <a:r>
              <a:rPr sz="1350" b="1">
                <a:solidFill>
                  <a:srgbClr val="174F40"/>
                </a:solidFill>
                <a:latin typeface="Arial"/>
                <a:ea typeface="Arial"/>
                <a:cs typeface="Arial"/>
              </a:rPr>
              <a:t>TEUM</a:t>
            </a:r>
          </a:p>
        </p:txBody>
      </p:sp>
      <p:sp>
        <p:nvSpPr>
          <p:cNvPr id="2" name="text-1">
            <a:extLst xmlns:a="http://schemas.openxmlformats.org/drawingml/2006/main">
              <a:ext uri="{FF2B5EF4-FFF2-40B4-BE49-F238E27FC236}">
                <a16:creationId xmlns:a16="http://schemas.microsoft.com/office/drawing/2014/main" id="{BF52D77D-254E-44BA-B30C-42746E852B92}"/>
              </a:ext>
            </a:extLst>
          </p:cNvPr>
          <p:cNvSpPr>
            <a:spLocks xmlns:a="http://schemas.openxmlformats.org/drawingml/2006/main" noGrp="1"/>
          </p:cNvSpPr>
          <p:nvPr/>
        </p:nvSpPr>
        <p:spPr>
          <a:xfrm xmlns:a="http://schemas.openxmlformats.org/drawingml/2006/main">
            <a:off x="10858500" y="266700"/>
            <a:ext cx="6096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12</a:t>
            </a:r>
          </a:p>
        </p:txBody>
      </p:sp>
      <p:sp>
        <p:nvSpPr>
          <p:cNvPr id="3" name="text-2">
            <a:extLst xmlns:a="http://schemas.openxmlformats.org/drawingml/2006/main">
              <a:ext uri="{FF2B5EF4-FFF2-40B4-BE49-F238E27FC236}">
                <a16:creationId xmlns:a16="http://schemas.microsoft.com/office/drawing/2014/main" id="{ACD302D3-6CBA-4AE7-B004-C16796AF849C}"/>
              </a:ext>
            </a:extLst>
          </p:cNvPr>
          <p:cNvSpPr>
            <a:spLocks xmlns:a="http://schemas.openxmlformats.org/drawingml/2006/main" noGrp="1"/>
          </p:cNvSpPr>
          <p:nvPr/>
        </p:nvSpPr>
        <p:spPr>
          <a:xfrm xmlns:a="http://schemas.openxmlformats.org/drawingml/2006/main">
            <a:off x="685800" y="762000"/>
            <a:ext cx="10858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203D35"/>
                </a:solidFill>
                <a:latin typeface="Malgun Gothic"/>
                <a:ea typeface="Malgun Gothic"/>
                <a:cs typeface="Malgun Gothic"/>
              </a:defRPr>
            </a:pPr>
            <a:r>
              <a:rPr sz="3300" b="1">
                <a:solidFill>
                  <a:srgbClr val="203D35"/>
                </a:solidFill>
                <a:latin typeface="Malgun Gothic"/>
                <a:ea typeface="Malgun Gothic"/>
                <a:cs typeface="Malgun Gothic"/>
              </a:rPr>
              <a:t>이탈률과 고객 확보 비용이 수익성을 좌우합니다</a:t>
            </a:r>
          </a:p>
        </p:txBody>
      </p:sp>
      <p:sp>
        <p:nvSpPr>
          <p:cNvPr id="4" name="text-3">
            <a:extLst xmlns:a="http://schemas.openxmlformats.org/drawingml/2006/main">
              <a:ext uri="{FF2B5EF4-FFF2-40B4-BE49-F238E27FC236}">
                <a16:creationId xmlns:a16="http://schemas.microsoft.com/office/drawing/2014/main" id="{D86A3B12-57C2-4D0A-8E4E-DCF287265EAE}"/>
              </a:ext>
            </a:extLst>
          </p:cNvPr>
          <p:cNvSpPr>
            <a:spLocks xmlns:a="http://schemas.openxmlformats.org/drawingml/2006/main" noGrp="1"/>
          </p:cNvSpPr>
          <p:nvPr/>
        </p:nvSpPr>
        <p:spPr>
          <a:xfrm xmlns:a="http://schemas.openxmlformats.org/drawingml/2006/main">
            <a:off x="685800" y="623887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미검증 시나리오입니다. 단순 생애이익 = 매장당 월 매출 × 매출총이익률 ÷ 월 이탈률.</a:t>
            </a:r>
          </a:p>
        </p:txBody>
      </p:sp>
      <p:graphicFrame>
        <p:nvGraphicFramePr>
          <p:cNvPr id="12" name=""/>
          <p:cNvGraphicFramePr/>
          <p:nvPr/>
        </p:nvGraphicFramePr>
        <p:xfrm>
          <a:off xmlns:a="http://schemas.openxmlformats.org/drawingml/2006/main" x="685800" y="2019300"/>
          <a:ext xmlns:a="http://schemas.openxmlformats.org/drawingml/2006/main" cx="10820400" cy="3667125"/>
        </p:xfrm>
        <a:graphic xmlns:a="http://schemas.openxmlformats.org/drawingml/2006/main">
          <a:graphicData uri="http://schemas.openxmlformats.org/drawingml/2006/table">
            <a:tbl>
              <a:tblPr/>
              <a:tblGrid>
                <a:gridCol w="4191000"/>
                <a:gridCol w="2209800"/>
                <a:gridCol w="2209800"/>
                <a:gridCol w="2209800"/>
              </a:tblGrid>
              <a:tr h="523875">
                <a:tc>
                  <a:txBody>
                    <a:bodyPr/>
                    <a:lstStyle/>
                    <a:p>
                      <a:r>
                        <a:rPr sz="1650" b="1">
                          <a:solidFill>
                            <a:srgbClr val="FFFFFF"/>
                          </a:solidFill>
                          <a:latin typeface="Malgun Gothic"/>
                          <a:ea typeface="Malgun Gothic"/>
                          <a:cs typeface="Malgun Gothic"/>
                        </a:rPr>
                        <a:t>핵심 가정</a:t>
                      </a:r>
                    </a:p>
                  </a:txBody>
                  <a:tcPr marL="91440" marR="91440" marT="45720" marB="45720">
                    <a:solidFill>
                      <a:srgbClr val="174F40"/>
                    </a:solidFill>
                  </a:tcPr>
                </a:tc>
                <a:tc>
                  <a:txBody>
                    <a:bodyPr/>
                    <a:lstStyle/>
                    <a:p>
                      <a:r>
                        <a:rPr sz="1650" b="1">
                          <a:solidFill>
                            <a:srgbClr val="FFFFFF"/>
                          </a:solidFill>
                          <a:latin typeface="Malgun Gothic"/>
                          <a:ea typeface="Malgun Gothic"/>
                          <a:cs typeface="Malgun Gothic"/>
                        </a:rPr>
                        <a:t>보수적</a:t>
                      </a:r>
                    </a:p>
                  </a:txBody>
                  <a:tcPr marL="91440" marR="91440" marT="45720" marB="45720">
                    <a:solidFill>
                      <a:srgbClr val="174F40"/>
                    </a:solidFill>
                  </a:tcPr>
                </a:tc>
                <a:tc>
                  <a:txBody>
                    <a:bodyPr/>
                    <a:lstStyle/>
                    <a:p>
                      <a:r>
                        <a:rPr sz="1650" b="1">
                          <a:solidFill>
                            <a:srgbClr val="FFFFFF"/>
                          </a:solidFill>
                          <a:latin typeface="Malgun Gothic"/>
                          <a:ea typeface="Malgun Gothic"/>
                          <a:cs typeface="Malgun Gothic"/>
                        </a:rPr>
                        <a:t>기준</a:t>
                      </a:r>
                    </a:p>
                  </a:txBody>
                  <a:tcPr marL="91440" marR="91440" marT="45720" marB="45720">
                    <a:solidFill>
                      <a:srgbClr val="174F40"/>
                    </a:solidFill>
                  </a:tcPr>
                </a:tc>
                <a:tc>
                  <a:txBody>
                    <a:bodyPr/>
                    <a:lstStyle/>
                    <a:p>
                      <a:r>
                        <a:rPr sz="1650" b="1">
                          <a:solidFill>
                            <a:srgbClr val="FFFFFF"/>
                          </a:solidFill>
                          <a:latin typeface="Malgun Gothic"/>
                          <a:ea typeface="Malgun Gothic"/>
                          <a:cs typeface="Malgun Gothic"/>
                        </a:rPr>
                        <a:t>낙관적</a:t>
                      </a:r>
                    </a:p>
                  </a:txBody>
                  <a:tcPr marL="91440" marR="91440" marT="45720" marB="45720">
                    <a:solidFill>
                      <a:srgbClr val="174F40"/>
                    </a:solidFill>
                  </a:tcPr>
                </a:tc>
              </a:tr>
              <a:tr h="523875">
                <a:tc>
                  <a:txBody>
                    <a:bodyPr/>
                    <a:lstStyle/>
                    <a:p>
                      <a:r>
                        <a:rPr sz="1650" b="0">
                          <a:solidFill>
                            <a:srgbClr val="203D35"/>
                          </a:solidFill>
                          <a:latin typeface="Malgun Gothic"/>
                          <a:ea typeface="Malgun Gothic"/>
                          <a:cs typeface="Malgun Gothic"/>
                        </a:rPr>
                        <a:t>매장당 월 매출</a:t>
                      </a:r>
                    </a:p>
                  </a:txBody>
                  <a:tcPr marL="91440" marR="91440" marT="45720" marB="45720">
                    <a:solidFill>
                      <a:srgbClr val="FFFFFF"/>
                    </a:solidFill>
                  </a:tcPr>
                </a:tc>
                <a:tc>
                  <a:txBody>
                    <a:bodyPr/>
                    <a:lstStyle/>
                    <a:p>
                      <a:r>
                        <a:rPr sz="1650" b="0">
                          <a:solidFill>
                            <a:srgbClr val="203D35"/>
                          </a:solidFill>
                          <a:latin typeface="Malgun Gothic"/>
                          <a:ea typeface="Malgun Gothic"/>
                          <a:cs typeface="Malgun Gothic"/>
                        </a:rPr>
                        <a:t>3만 9천원</a:t>
                      </a:r>
                    </a:p>
                  </a:txBody>
                  <a:tcPr marL="91440" marR="91440" marT="45720" marB="45720">
                    <a:solidFill>
                      <a:srgbClr val="FFFFFF"/>
                    </a:solidFill>
                  </a:tcPr>
                </a:tc>
                <a:tc>
                  <a:txBody>
                    <a:bodyPr/>
                    <a:lstStyle/>
                    <a:p>
                      <a:r>
                        <a:rPr sz="1650" b="0">
                          <a:solidFill>
                            <a:srgbClr val="203D35"/>
                          </a:solidFill>
                          <a:latin typeface="Malgun Gothic"/>
                          <a:ea typeface="Malgun Gothic"/>
                          <a:cs typeface="Malgun Gothic"/>
                        </a:rPr>
                        <a:t>4만 9천원</a:t>
                      </a:r>
                    </a:p>
                  </a:txBody>
                  <a:tcPr marL="91440" marR="91440" marT="45720" marB="45720">
                    <a:solidFill>
                      <a:srgbClr val="FFFFFF"/>
                    </a:solidFill>
                  </a:tcPr>
                </a:tc>
                <a:tc>
                  <a:txBody>
                    <a:bodyPr/>
                    <a:lstStyle/>
                    <a:p>
                      <a:r>
                        <a:rPr sz="1650" b="0">
                          <a:solidFill>
                            <a:srgbClr val="203D35"/>
                          </a:solidFill>
                          <a:latin typeface="Malgun Gothic"/>
                          <a:ea typeface="Malgun Gothic"/>
                          <a:cs typeface="Malgun Gothic"/>
                        </a:rPr>
                        <a:t>6만 9천원</a:t>
                      </a:r>
                    </a:p>
                  </a:txBody>
                  <a:tcPr marL="91440" marR="91440" marT="45720" marB="45720">
                    <a:solidFill>
                      <a:srgbClr val="FFFFFF"/>
                    </a:solidFill>
                  </a:tcPr>
                </a:tc>
              </a:tr>
              <a:tr h="523875">
                <a:tc>
                  <a:txBody>
                    <a:bodyPr/>
                    <a:lstStyle/>
                    <a:p>
                      <a:r>
                        <a:rPr sz="1650" b="0">
                          <a:solidFill>
                            <a:srgbClr val="203D35"/>
                          </a:solidFill>
                          <a:latin typeface="Malgun Gothic"/>
                          <a:ea typeface="Malgun Gothic"/>
                          <a:cs typeface="Malgun Gothic"/>
                        </a:rPr>
                        <a:t>매출총이익률</a:t>
                      </a:r>
                    </a:p>
                  </a:txBody>
                  <a:tcPr marL="91440" marR="91440" marT="45720" marB="45720">
                    <a:solidFill>
                      <a:srgbClr val="EDF1E5"/>
                    </a:solidFill>
                  </a:tcPr>
                </a:tc>
                <a:tc>
                  <a:txBody>
                    <a:bodyPr/>
                    <a:lstStyle/>
                    <a:p>
                      <a:r>
                        <a:rPr sz="1650" b="0">
                          <a:solidFill>
                            <a:srgbClr val="203D35"/>
                          </a:solidFill>
                          <a:latin typeface="Malgun Gothic"/>
                          <a:ea typeface="Malgun Gothic"/>
                          <a:cs typeface="Malgun Gothic"/>
                        </a:rPr>
                        <a:t>65%</a:t>
                      </a:r>
                    </a:p>
                  </a:txBody>
                  <a:tcPr marL="91440" marR="91440" marT="45720" marB="45720">
                    <a:solidFill>
                      <a:srgbClr val="EDF1E5"/>
                    </a:solidFill>
                  </a:tcPr>
                </a:tc>
                <a:tc>
                  <a:txBody>
                    <a:bodyPr/>
                    <a:lstStyle/>
                    <a:p>
                      <a:r>
                        <a:rPr sz="1650" b="0">
                          <a:solidFill>
                            <a:srgbClr val="203D35"/>
                          </a:solidFill>
                          <a:latin typeface="Malgun Gothic"/>
                          <a:ea typeface="Malgun Gothic"/>
                          <a:cs typeface="Malgun Gothic"/>
                        </a:rPr>
                        <a:t>80%</a:t>
                      </a:r>
                    </a:p>
                  </a:txBody>
                  <a:tcPr marL="91440" marR="91440" marT="45720" marB="45720">
                    <a:solidFill>
                      <a:srgbClr val="EDF1E5"/>
                    </a:solidFill>
                  </a:tcPr>
                </a:tc>
                <a:tc>
                  <a:txBody>
                    <a:bodyPr/>
                    <a:lstStyle/>
                    <a:p>
                      <a:r>
                        <a:rPr sz="1650" b="0">
                          <a:solidFill>
                            <a:srgbClr val="203D35"/>
                          </a:solidFill>
                          <a:latin typeface="Malgun Gothic"/>
                          <a:ea typeface="Malgun Gothic"/>
                          <a:cs typeface="Malgun Gothic"/>
                        </a:rPr>
                        <a:t>85%</a:t>
                      </a:r>
                    </a:p>
                  </a:txBody>
                  <a:tcPr marL="91440" marR="91440" marT="45720" marB="45720">
                    <a:solidFill>
                      <a:srgbClr val="EDF1E5"/>
                    </a:solidFill>
                  </a:tcPr>
                </a:tc>
              </a:tr>
              <a:tr h="523875">
                <a:tc>
                  <a:txBody>
                    <a:bodyPr/>
                    <a:lstStyle/>
                    <a:p>
                      <a:r>
                        <a:rPr sz="1650" b="0">
                          <a:solidFill>
                            <a:srgbClr val="203D35"/>
                          </a:solidFill>
                          <a:latin typeface="Malgun Gothic"/>
                          <a:ea typeface="Malgun Gothic"/>
                          <a:cs typeface="Malgun Gothic"/>
                        </a:rPr>
                        <a:t>고객 확보 비용</a:t>
                      </a:r>
                    </a:p>
                  </a:txBody>
                  <a:tcPr marL="91440" marR="91440" marT="45720" marB="45720">
                    <a:solidFill>
                      <a:srgbClr val="FFFFFF"/>
                    </a:solidFill>
                  </a:tcPr>
                </a:tc>
                <a:tc>
                  <a:txBody>
                    <a:bodyPr/>
                    <a:lstStyle/>
                    <a:p>
                      <a:r>
                        <a:rPr sz="1650" b="0">
                          <a:solidFill>
                            <a:srgbClr val="203D35"/>
                          </a:solidFill>
                          <a:latin typeface="Malgun Gothic"/>
                          <a:ea typeface="Malgun Gothic"/>
                          <a:cs typeface="Malgun Gothic"/>
                        </a:rPr>
                        <a:t>40만원</a:t>
                      </a:r>
                    </a:p>
                  </a:txBody>
                  <a:tcPr marL="91440" marR="91440" marT="45720" marB="45720">
                    <a:solidFill>
                      <a:srgbClr val="FFFFFF"/>
                    </a:solidFill>
                  </a:tcPr>
                </a:tc>
                <a:tc>
                  <a:txBody>
                    <a:bodyPr/>
                    <a:lstStyle/>
                    <a:p>
                      <a:r>
                        <a:rPr sz="1650" b="0">
                          <a:solidFill>
                            <a:srgbClr val="203D35"/>
                          </a:solidFill>
                          <a:latin typeface="Malgun Gothic"/>
                          <a:ea typeface="Malgun Gothic"/>
                          <a:cs typeface="Malgun Gothic"/>
                        </a:rPr>
                        <a:t>25만원</a:t>
                      </a:r>
                    </a:p>
                  </a:txBody>
                  <a:tcPr marL="91440" marR="91440" marT="45720" marB="45720">
                    <a:solidFill>
                      <a:srgbClr val="FFFFFF"/>
                    </a:solidFill>
                  </a:tcPr>
                </a:tc>
                <a:tc>
                  <a:txBody>
                    <a:bodyPr/>
                    <a:lstStyle/>
                    <a:p>
                      <a:r>
                        <a:rPr sz="1650" b="0">
                          <a:solidFill>
                            <a:srgbClr val="203D35"/>
                          </a:solidFill>
                          <a:latin typeface="Malgun Gothic"/>
                          <a:ea typeface="Malgun Gothic"/>
                          <a:cs typeface="Malgun Gothic"/>
                        </a:rPr>
                        <a:t>18만원</a:t>
                      </a:r>
                    </a:p>
                  </a:txBody>
                  <a:tcPr marL="91440" marR="91440" marT="45720" marB="45720">
                    <a:solidFill>
                      <a:srgbClr val="FFFFFF"/>
                    </a:solidFill>
                  </a:tcPr>
                </a:tc>
              </a:tr>
              <a:tr h="523875">
                <a:tc>
                  <a:txBody>
                    <a:bodyPr/>
                    <a:lstStyle/>
                    <a:p>
                      <a:r>
                        <a:rPr sz="1650" b="0">
                          <a:solidFill>
                            <a:srgbClr val="203D35"/>
                          </a:solidFill>
                          <a:latin typeface="Malgun Gothic"/>
                          <a:ea typeface="Malgun Gothic"/>
                          <a:cs typeface="Malgun Gothic"/>
                        </a:rPr>
                        <a:t>월 유료 매장 이탈률</a:t>
                      </a:r>
                    </a:p>
                  </a:txBody>
                  <a:tcPr marL="91440" marR="91440" marT="45720" marB="45720">
                    <a:solidFill>
                      <a:srgbClr val="EDF1E5"/>
                    </a:solidFill>
                  </a:tcPr>
                </a:tc>
                <a:tc>
                  <a:txBody>
                    <a:bodyPr/>
                    <a:lstStyle/>
                    <a:p>
                      <a:r>
                        <a:rPr sz="1650" b="0">
                          <a:solidFill>
                            <a:srgbClr val="203D35"/>
                          </a:solidFill>
                          <a:latin typeface="Malgun Gothic"/>
                          <a:ea typeface="Malgun Gothic"/>
                          <a:cs typeface="Malgun Gothic"/>
                        </a:rPr>
                        <a:t>6%</a:t>
                      </a:r>
                    </a:p>
                  </a:txBody>
                  <a:tcPr marL="91440" marR="91440" marT="45720" marB="45720">
                    <a:solidFill>
                      <a:srgbClr val="EDF1E5"/>
                    </a:solidFill>
                  </a:tcPr>
                </a:tc>
                <a:tc>
                  <a:txBody>
                    <a:bodyPr/>
                    <a:lstStyle/>
                    <a:p>
                      <a:r>
                        <a:rPr sz="1650" b="0">
                          <a:solidFill>
                            <a:srgbClr val="203D35"/>
                          </a:solidFill>
                          <a:latin typeface="Malgun Gothic"/>
                          <a:ea typeface="Malgun Gothic"/>
                          <a:cs typeface="Malgun Gothic"/>
                        </a:rPr>
                        <a:t>3%</a:t>
                      </a:r>
                    </a:p>
                  </a:txBody>
                  <a:tcPr marL="91440" marR="91440" marT="45720" marB="45720">
                    <a:solidFill>
                      <a:srgbClr val="EDF1E5"/>
                    </a:solidFill>
                  </a:tcPr>
                </a:tc>
                <a:tc>
                  <a:txBody>
                    <a:bodyPr/>
                    <a:lstStyle/>
                    <a:p>
                      <a:r>
                        <a:rPr sz="1650" b="0">
                          <a:solidFill>
                            <a:srgbClr val="203D35"/>
                          </a:solidFill>
                          <a:latin typeface="Malgun Gothic"/>
                          <a:ea typeface="Malgun Gothic"/>
                          <a:cs typeface="Malgun Gothic"/>
                        </a:rPr>
                        <a:t>2%</a:t>
                      </a:r>
                    </a:p>
                  </a:txBody>
                  <a:tcPr marL="91440" marR="91440" marT="45720" marB="45720">
                    <a:solidFill>
                      <a:srgbClr val="EDF1E5"/>
                    </a:solidFill>
                  </a:tcPr>
                </a:tc>
              </a:tr>
              <a:tr h="523875">
                <a:tc>
                  <a:txBody>
                    <a:bodyPr/>
                    <a:lstStyle/>
                    <a:p>
                      <a:r>
                        <a:rPr sz="1650" b="0">
                          <a:solidFill>
                            <a:srgbClr val="203D35"/>
                          </a:solidFill>
                          <a:latin typeface="Malgun Gothic"/>
                          <a:ea typeface="Malgun Gothic"/>
                          <a:cs typeface="Malgun Gothic"/>
                        </a:rPr>
                        <a:t>고객 확보 비용 회수</a:t>
                      </a:r>
                    </a:p>
                  </a:txBody>
                  <a:tcPr marL="91440" marR="91440" marT="45720" marB="45720">
                    <a:solidFill>
                      <a:srgbClr val="FFFFFF"/>
                    </a:solidFill>
                  </a:tcPr>
                </a:tc>
                <a:tc>
                  <a:txBody>
                    <a:bodyPr/>
                    <a:lstStyle/>
                    <a:p>
                      <a:r>
                        <a:rPr sz="1650" b="0">
                          <a:solidFill>
                            <a:srgbClr val="203D35"/>
                          </a:solidFill>
                          <a:latin typeface="Malgun Gothic"/>
                          <a:ea typeface="Malgun Gothic"/>
                          <a:cs typeface="Malgun Gothic"/>
                        </a:rPr>
                        <a:t>15.8개월</a:t>
                      </a:r>
                    </a:p>
                  </a:txBody>
                  <a:tcPr marL="91440" marR="91440" marT="45720" marB="45720">
                    <a:solidFill>
                      <a:srgbClr val="FFFFFF"/>
                    </a:solidFill>
                  </a:tcPr>
                </a:tc>
                <a:tc>
                  <a:txBody>
                    <a:bodyPr/>
                    <a:lstStyle/>
                    <a:p>
                      <a:r>
                        <a:rPr sz="1650" b="0">
                          <a:solidFill>
                            <a:srgbClr val="203D35"/>
                          </a:solidFill>
                          <a:latin typeface="Malgun Gothic"/>
                          <a:ea typeface="Malgun Gothic"/>
                          <a:cs typeface="Malgun Gothic"/>
                        </a:rPr>
                        <a:t>6.4개월</a:t>
                      </a:r>
                    </a:p>
                  </a:txBody>
                  <a:tcPr marL="91440" marR="91440" marT="45720" marB="45720">
                    <a:solidFill>
                      <a:srgbClr val="FFFFFF"/>
                    </a:solidFill>
                  </a:tcPr>
                </a:tc>
                <a:tc>
                  <a:txBody>
                    <a:bodyPr/>
                    <a:lstStyle/>
                    <a:p>
                      <a:r>
                        <a:rPr sz="1650" b="0">
                          <a:solidFill>
                            <a:srgbClr val="203D35"/>
                          </a:solidFill>
                          <a:latin typeface="Malgun Gothic"/>
                          <a:ea typeface="Malgun Gothic"/>
                          <a:cs typeface="Malgun Gothic"/>
                        </a:rPr>
                        <a:t>3.1개월</a:t>
                      </a:r>
                    </a:p>
                  </a:txBody>
                  <a:tcPr marL="91440" marR="91440" marT="45720" marB="45720">
                    <a:solidFill>
                      <a:srgbClr val="FFFFFF"/>
                    </a:solidFill>
                  </a:tcPr>
                </a:tc>
              </a:tr>
              <a:tr h="523875">
                <a:tc>
                  <a:txBody>
                    <a:bodyPr/>
                    <a:lstStyle/>
                    <a:p>
                      <a:r>
                        <a:rPr sz="1650" b="1">
                          <a:solidFill>
                            <a:srgbClr val="203D35"/>
                          </a:solidFill>
                          <a:latin typeface="Malgun Gothic"/>
                          <a:ea typeface="Malgun Gothic"/>
                          <a:cs typeface="Malgun Gothic"/>
                        </a:rPr>
                        <a:t>고객 생애이익 / 확보 비용</a:t>
                      </a:r>
                    </a:p>
                  </a:txBody>
                  <a:tcPr marL="91440" marR="91440" marT="45720" marB="45720">
                    <a:solidFill>
                      <a:srgbClr val="EDF1E5"/>
                    </a:solidFill>
                  </a:tcPr>
                </a:tc>
                <a:tc>
                  <a:txBody>
                    <a:bodyPr/>
                    <a:lstStyle/>
                    <a:p>
                      <a:r>
                        <a:rPr sz="1650" b="1">
                          <a:solidFill>
                            <a:srgbClr val="203D35"/>
                          </a:solidFill>
                          <a:latin typeface="Malgun Gothic"/>
                          <a:ea typeface="Malgun Gothic"/>
                          <a:cs typeface="Malgun Gothic"/>
                        </a:rPr>
                        <a:t>1.06배</a:t>
                      </a:r>
                    </a:p>
                  </a:txBody>
                  <a:tcPr marL="91440" marR="91440" marT="45720" marB="45720">
                    <a:solidFill>
                      <a:srgbClr val="EDF1E5"/>
                    </a:solidFill>
                  </a:tcPr>
                </a:tc>
                <a:tc>
                  <a:txBody>
                    <a:bodyPr/>
                    <a:lstStyle/>
                    <a:p>
                      <a:r>
                        <a:rPr sz="1650" b="1">
                          <a:solidFill>
                            <a:srgbClr val="203D35"/>
                          </a:solidFill>
                          <a:latin typeface="Malgun Gothic"/>
                          <a:ea typeface="Malgun Gothic"/>
                          <a:cs typeface="Malgun Gothic"/>
                        </a:rPr>
                        <a:t>5.23배</a:t>
                      </a:r>
                    </a:p>
                  </a:txBody>
                  <a:tcPr marL="91440" marR="91440" marT="45720" marB="45720">
                    <a:solidFill>
                      <a:srgbClr val="EDF1E5"/>
                    </a:solidFill>
                  </a:tcPr>
                </a:tc>
                <a:tc>
                  <a:txBody>
                    <a:bodyPr/>
                    <a:lstStyle/>
                    <a:p>
                      <a:r>
                        <a:rPr sz="1650" b="1">
                          <a:solidFill>
                            <a:srgbClr val="203D35"/>
                          </a:solidFill>
                          <a:latin typeface="Malgun Gothic"/>
                          <a:ea typeface="Malgun Gothic"/>
                          <a:cs typeface="Malgun Gothic"/>
                        </a:rPr>
                        <a:t>16.29배</a:t>
                      </a:r>
                    </a:p>
                  </a:txBody>
                  <a:tcPr marL="91440" marR="91440" marT="45720" marB="45720">
                    <a:solidFill>
                      <a:srgbClr val="EDF1E5"/>
                    </a:solidFill>
                  </a:tcPr>
                </a:tc>
              </a:tr>
            </a:tbl>
          </a:graphicData>
        </a:graphic>
      </p:graphicFrame>
    </p:spTree>
    <p:extLst>
      <p:ext uri="{BB962C8B-B14F-4D97-AF65-F5344CB8AC3E}">
        <p14:creationId xmlns:p14="http://schemas.microsoft.com/office/powerpoint/2010/main" val="508683272"/>
      </p:ext>
    </p:extLst>
  </p:cSld>
</p:sld>
</file>

<file path=ppt/slides/slide13.xml><?xml version="1.0" encoding="utf-8"?>
<p:sld xmlns:p="http://schemas.openxmlformats.org/presentationml/2006/main">
  <p:cSld>
    <p:bg>
      <p:bgPr>
        <a:solidFill xmlns:a="http://schemas.openxmlformats.org/drawingml/2006/main">
          <a:srgbClr val="F5F6F1"/>
        </a:solidFill>
      </p:bgPr>
    </p:bg>
    <p:spTree>
      <p:nvGrpSpPr>
        <p:cNvPr id="1" name=""/>
        <p:cNvGrpSpPr/>
        <p:nvPr/>
      </p:nvGrpSpPr>
      <p:grpSpPr>
        <a:xfrm xmlns:a="http://schemas.openxmlformats.org/drawingml/2006/main"/>
      </p:grpSpPr>
      <p:sp>
        <p:nvSpPr>
          <p:cNvPr id="6" name="text-0.36498451497519746">
            <a:extLst xmlns:a="http://schemas.openxmlformats.org/drawingml/2006/main">
              <a:ext uri="{FF2B5EF4-FFF2-40B4-BE49-F238E27FC236}">
                <a16:creationId xmlns:a16="http://schemas.microsoft.com/office/drawing/2014/main" id="{AFEF290A-3F94-417E-ABC8-F4F8A86AAB59}"/>
              </a:ext>
            </a:extLst>
          </p:cNvPr>
          <p:cNvSpPr>
            <a:spLocks xmlns:a="http://schemas.openxmlformats.org/drawingml/2006/main" noGrp="1"/>
          </p:cNvSpPr>
          <p:nvPr/>
        </p:nvSpPr>
        <p:spPr>
          <a:xfrm xmlns:a="http://schemas.openxmlformats.org/drawingml/2006/main">
            <a:off x="685800" y="2667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174F40"/>
                </a:solidFill>
                <a:latin typeface="Arial"/>
                <a:ea typeface="Arial"/>
                <a:cs typeface="Arial"/>
              </a:defRPr>
            </a:pPr>
            <a:r>
              <a:rPr sz="1350" b="1">
                <a:solidFill>
                  <a:srgbClr val="174F40"/>
                </a:solidFill>
                <a:latin typeface="Arial"/>
                <a:ea typeface="Arial"/>
                <a:cs typeface="Arial"/>
              </a:rPr>
              <a:t>TEUM</a:t>
            </a:r>
          </a:p>
        </p:txBody>
      </p:sp>
      <p:sp>
        <p:nvSpPr>
          <p:cNvPr id="2" name="text-1">
            <a:extLst xmlns:a="http://schemas.openxmlformats.org/drawingml/2006/main">
              <a:ext uri="{FF2B5EF4-FFF2-40B4-BE49-F238E27FC236}">
                <a16:creationId xmlns:a16="http://schemas.microsoft.com/office/drawing/2014/main" id="{4545E1BD-058C-4D74-B0EB-FEEC40408772}"/>
              </a:ext>
            </a:extLst>
          </p:cNvPr>
          <p:cNvSpPr>
            <a:spLocks xmlns:a="http://schemas.openxmlformats.org/drawingml/2006/main" noGrp="1"/>
          </p:cNvSpPr>
          <p:nvPr/>
        </p:nvSpPr>
        <p:spPr>
          <a:xfrm xmlns:a="http://schemas.openxmlformats.org/drawingml/2006/main">
            <a:off x="10858500" y="266700"/>
            <a:ext cx="6096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13</a:t>
            </a:r>
          </a:p>
        </p:txBody>
      </p:sp>
      <p:sp>
        <p:nvSpPr>
          <p:cNvPr id="3" name="text-2">
            <a:extLst xmlns:a="http://schemas.openxmlformats.org/drawingml/2006/main">
              <a:ext uri="{FF2B5EF4-FFF2-40B4-BE49-F238E27FC236}">
                <a16:creationId xmlns:a16="http://schemas.microsoft.com/office/drawing/2014/main" id="{2FB74BE9-835A-4668-AB9A-98D69C8E83B1}"/>
              </a:ext>
            </a:extLst>
          </p:cNvPr>
          <p:cNvSpPr>
            <a:spLocks xmlns:a="http://schemas.openxmlformats.org/drawingml/2006/main" noGrp="1"/>
          </p:cNvSpPr>
          <p:nvPr/>
        </p:nvSpPr>
        <p:spPr>
          <a:xfrm xmlns:a="http://schemas.openxmlformats.org/drawingml/2006/main">
            <a:off x="685800" y="762000"/>
            <a:ext cx="10858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203D35"/>
                </a:solidFill>
                <a:latin typeface="Malgun Gothic"/>
                <a:ea typeface="Malgun Gothic"/>
                <a:cs typeface="Malgun Gothic"/>
              </a:defRPr>
            </a:pPr>
            <a:r>
              <a:rPr sz="3300" b="1">
                <a:solidFill>
                  <a:srgbClr val="203D35"/>
                </a:solidFill>
                <a:latin typeface="Malgun Gothic"/>
                <a:ea typeface="Malgun Gothic"/>
                <a:cs typeface="Malgun Gothic"/>
              </a:rPr>
              <a:t>3년간의 유료 고객·매출 성장 시나리오</a:t>
            </a:r>
          </a:p>
        </p:txBody>
      </p:sp>
      <p:sp>
        <p:nvSpPr>
          <p:cNvPr id="4" name="text-3">
            <a:extLst xmlns:a="http://schemas.openxmlformats.org/drawingml/2006/main">
              <a:ext uri="{FF2B5EF4-FFF2-40B4-BE49-F238E27FC236}">
                <a16:creationId xmlns:a16="http://schemas.microsoft.com/office/drawing/2014/main" id="{29672254-8B04-424E-8FAC-97DEFA375E5F}"/>
              </a:ext>
            </a:extLst>
          </p:cNvPr>
          <p:cNvSpPr>
            <a:spLocks xmlns:a="http://schemas.openxmlformats.org/drawingml/2006/main" noGrp="1"/>
          </p:cNvSpPr>
          <p:nvPr/>
        </p:nvSpPr>
        <p:spPr>
          <a:xfrm xmlns:a="http://schemas.openxmlformats.org/drawingml/2006/main">
            <a:off x="685800" y="623887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조건부 사업 계획입니다. 연환산 반복매출(ARR)은 실제 연 매출과 다릅니다. 다점포·인접 업종 확장으로 단가 상승을 가정합니다.</a:t>
            </a:r>
          </a:p>
        </p:txBody>
      </p:sp>
      <p:graphicFrame>
        <p:nvGraphicFramePr>
          <p:cNvPr id="12" name=""/>
          <p:cNvGraphicFramePr/>
          <p:nvPr/>
        </p:nvGraphicFramePr>
        <p:xfrm>
          <a:off xmlns:a="http://schemas.openxmlformats.org/drawingml/2006/main" x="685800" y="2019300"/>
          <a:ext xmlns:a="http://schemas.openxmlformats.org/drawingml/2006/main" cx="10820400" cy="3667125"/>
        </p:xfrm>
        <a:graphic xmlns:a="http://schemas.openxmlformats.org/drawingml/2006/main">
          <a:graphicData uri="http://schemas.openxmlformats.org/drawingml/2006/table">
            <a:tbl>
              <a:tblPr/>
              <a:tblGrid>
                <a:gridCol w="4191000"/>
                <a:gridCol w="2209800"/>
                <a:gridCol w="2209800"/>
                <a:gridCol w="2209800"/>
              </a:tblGrid>
              <a:tr h="611188">
                <a:tc>
                  <a:txBody>
                    <a:bodyPr/>
                    <a:lstStyle/>
                    <a:p>
                      <a:r>
                        <a:rPr sz="1500" b="1">
                          <a:solidFill>
                            <a:srgbClr val="FFFFFF"/>
                          </a:solidFill>
                          <a:latin typeface="Malgun Gothic"/>
                          <a:ea typeface="Malgun Gothic"/>
                          <a:cs typeface="Malgun Gothic"/>
                        </a:rPr>
                        <a:t>사업 계획 가정</a:t>
                      </a:r>
                    </a:p>
                  </a:txBody>
                  <a:tcPr marL="91440" marR="91440" marT="45720" marB="45720">
                    <a:solidFill>
                      <a:srgbClr val="174F40"/>
                    </a:solidFill>
                  </a:tcPr>
                </a:tc>
                <a:tc>
                  <a:txBody>
                    <a:bodyPr/>
                    <a:lstStyle/>
                    <a:p>
                      <a:r>
                        <a:rPr sz="1650" b="1">
                          <a:solidFill>
                            <a:srgbClr val="FFFFFF"/>
                          </a:solidFill>
                          <a:latin typeface="Malgun Gothic"/>
                          <a:ea typeface="Malgun Gothic"/>
                          <a:cs typeface="Malgun Gothic"/>
                        </a:rPr>
                        <a:t>1년 차</a:t>
                      </a:r>
                    </a:p>
                  </a:txBody>
                  <a:tcPr marL="91440" marR="91440" marT="45720" marB="45720">
                    <a:solidFill>
                      <a:srgbClr val="174F40"/>
                    </a:solidFill>
                  </a:tcPr>
                </a:tc>
                <a:tc>
                  <a:txBody>
                    <a:bodyPr/>
                    <a:lstStyle/>
                    <a:p>
                      <a:r>
                        <a:rPr sz="1650" b="1">
                          <a:solidFill>
                            <a:srgbClr val="FFFFFF"/>
                          </a:solidFill>
                          <a:latin typeface="Malgun Gothic"/>
                          <a:ea typeface="Malgun Gothic"/>
                          <a:cs typeface="Malgun Gothic"/>
                        </a:rPr>
                        <a:t>2년 차</a:t>
                      </a:r>
                    </a:p>
                  </a:txBody>
                  <a:tcPr marL="91440" marR="91440" marT="45720" marB="45720">
                    <a:solidFill>
                      <a:srgbClr val="174F40"/>
                    </a:solidFill>
                  </a:tcPr>
                </a:tc>
                <a:tc>
                  <a:txBody>
                    <a:bodyPr/>
                    <a:lstStyle/>
                    <a:p>
                      <a:r>
                        <a:rPr sz="1650" b="1">
                          <a:solidFill>
                            <a:srgbClr val="FFFFFF"/>
                          </a:solidFill>
                          <a:latin typeface="Malgun Gothic"/>
                          <a:ea typeface="Malgun Gothic"/>
                          <a:cs typeface="Malgun Gothic"/>
                        </a:rPr>
                        <a:t>3년 차</a:t>
                      </a:r>
                    </a:p>
                  </a:txBody>
                  <a:tcPr marL="91440" marR="91440" marT="45720" marB="45720">
                    <a:solidFill>
                      <a:srgbClr val="174F40"/>
                    </a:solidFill>
                  </a:tcPr>
                </a:tc>
              </a:tr>
              <a:tr h="611188">
                <a:tc>
                  <a:txBody>
                    <a:bodyPr/>
                    <a:lstStyle/>
                    <a:p>
                      <a:r>
                        <a:rPr sz="1500" b="0">
                          <a:solidFill>
                            <a:srgbClr val="203D35"/>
                          </a:solidFill>
                          <a:latin typeface="Malgun Gothic"/>
                          <a:ea typeface="Malgun Gothic"/>
                          <a:cs typeface="Malgun Gothic"/>
                        </a:rPr>
                        <a:t>연말 유료 매장 수</a:t>
                      </a:r>
                    </a:p>
                  </a:txBody>
                  <a:tcPr marL="91440" marR="91440" marT="45720" marB="45720">
                    <a:solidFill>
                      <a:srgbClr val="FFFFFF"/>
                    </a:solidFill>
                  </a:tcPr>
                </a:tc>
                <a:tc>
                  <a:txBody>
                    <a:bodyPr/>
                    <a:lstStyle/>
                    <a:p>
                      <a:r>
                        <a:rPr sz="1650" b="0">
                          <a:solidFill>
                            <a:srgbClr val="203D35"/>
                          </a:solidFill>
                          <a:latin typeface="Malgun Gothic"/>
                          <a:ea typeface="Malgun Gothic"/>
                          <a:cs typeface="Malgun Gothic"/>
                        </a:rPr>
                        <a:t>200곳</a:t>
                      </a:r>
                    </a:p>
                  </a:txBody>
                  <a:tcPr marL="91440" marR="91440" marT="45720" marB="45720">
                    <a:solidFill>
                      <a:srgbClr val="FFFFFF"/>
                    </a:solidFill>
                  </a:tcPr>
                </a:tc>
                <a:tc>
                  <a:txBody>
                    <a:bodyPr/>
                    <a:lstStyle/>
                    <a:p>
                      <a:r>
                        <a:rPr sz="1650" b="0">
                          <a:solidFill>
                            <a:srgbClr val="203D35"/>
                          </a:solidFill>
                          <a:latin typeface="Malgun Gothic"/>
                          <a:ea typeface="Malgun Gothic"/>
                          <a:cs typeface="Malgun Gothic"/>
                        </a:rPr>
                        <a:t>700곳</a:t>
                      </a:r>
                    </a:p>
                  </a:txBody>
                  <a:tcPr marL="91440" marR="91440" marT="45720" marB="45720">
                    <a:solidFill>
                      <a:srgbClr val="FFFFFF"/>
                    </a:solidFill>
                  </a:tcPr>
                </a:tc>
                <a:tc>
                  <a:txBody>
                    <a:bodyPr/>
                    <a:lstStyle/>
                    <a:p>
                      <a:r>
                        <a:rPr sz="1650" b="0">
                          <a:solidFill>
                            <a:srgbClr val="203D35"/>
                          </a:solidFill>
                          <a:latin typeface="Malgun Gothic"/>
                          <a:ea typeface="Malgun Gothic"/>
                          <a:cs typeface="Malgun Gothic"/>
                        </a:rPr>
                        <a:t>2,000곳</a:t>
                      </a:r>
                    </a:p>
                  </a:txBody>
                  <a:tcPr marL="91440" marR="91440" marT="45720" marB="45720">
                    <a:solidFill>
                      <a:srgbClr val="FFFFFF"/>
                    </a:solidFill>
                  </a:tcPr>
                </a:tc>
              </a:tr>
              <a:tr h="611188">
                <a:tc>
                  <a:txBody>
                    <a:bodyPr/>
                    <a:lstStyle/>
                    <a:p>
                      <a:r>
                        <a:rPr sz="1500" b="0">
                          <a:solidFill>
                            <a:srgbClr val="203D35"/>
                          </a:solidFill>
                          <a:latin typeface="Malgun Gothic"/>
                          <a:ea typeface="Malgun Gothic"/>
                          <a:cs typeface="Malgun Gothic"/>
                        </a:rPr>
                        <a:t>연평균 유료 매장 수</a:t>
                      </a:r>
                    </a:p>
                  </a:txBody>
                  <a:tcPr marL="91440" marR="91440" marT="45720" marB="45720">
                    <a:solidFill>
                      <a:srgbClr val="EDF1E5"/>
                    </a:solidFill>
                  </a:tcPr>
                </a:tc>
                <a:tc>
                  <a:txBody>
                    <a:bodyPr/>
                    <a:lstStyle/>
                    <a:p>
                      <a:r>
                        <a:rPr sz="1650" b="0">
                          <a:solidFill>
                            <a:srgbClr val="203D35"/>
                          </a:solidFill>
                          <a:latin typeface="Malgun Gothic"/>
                          <a:ea typeface="Malgun Gothic"/>
                          <a:cs typeface="Malgun Gothic"/>
                        </a:rPr>
                        <a:t>80곳</a:t>
                      </a:r>
                    </a:p>
                  </a:txBody>
                  <a:tcPr marL="91440" marR="91440" marT="45720" marB="45720">
                    <a:solidFill>
                      <a:srgbClr val="EDF1E5"/>
                    </a:solidFill>
                  </a:tcPr>
                </a:tc>
                <a:tc>
                  <a:txBody>
                    <a:bodyPr/>
                    <a:lstStyle/>
                    <a:p>
                      <a:r>
                        <a:rPr sz="1650" b="0">
                          <a:solidFill>
                            <a:srgbClr val="203D35"/>
                          </a:solidFill>
                          <a:latin typeface="Malgun Gothic"/>
                          <a:ea typeface="Malgun Gothic"/>
                          <a:cs typeface="Malgun Gothic"/>
                        </a:rPr>
                        <a:t>400곳</a:t>
                      </a:r>
                    </a:p>
                  </a:txBody>
                  <a:tcPr marL="91440" marR="91440" marT="45720" marB="45720">
                    <a:solidFill>
                      <a:srgbClr val="EDF1E5"/>
                    </a:solidFill>
                  </a:tcPr>
                </a:tc>
                <a:tc>
                  <a:txBody>
                    <a:bodyPr/>
                    <a:lstStyle/>
                    <a:p>
                      <a:r>
                        <a:rPr sz="1650" b="0">
                          <a:solidFill>
                            <a:srgbClr val="203D35"/>
                          </a:solidFill>
                          <a:latin typeface="Malgun Gothic"/>
                          <a:ea typeface="Malgun Gothic"/>
                          <a:cs typeface="Malgun Gothic"/>
                        </a:rPr>
                        <a:t>1,300곳</a:t>
                      </a:r>
                    </a:p>
                  </a:txBody>
                  <a:tcPr marL="91440" marR="91440" marT="45720" marB="45720">
                    <a:solidFill>
                      <a:srgbClr val="EDF1E5"/>
                    </a:solidFill>
                  </a:tcPr>
                </a:tc>
              </a:tr>
              <a:tr h="611188">
                <a:tc>
                  <a:txBody>
                    <a:bodyPr/>
                    <a:lstStyle/>
                    <a:p>
                      <a:r>
                        <a:rPr sz="1500" b="0">
                          <a:solidFill>
                            <a:srgbClr val="203D35"/>
                          </a:solidFill>
                          <a:latin typeface="Malgun Gothic"/>
                          <a:ea typeface="Malgun Gothic"/>
                          <a:cs typeface="Malgun Gothic"/>
                        </a:rPr>
                        <a:t>매장당 월평균 매출</a:t>
                      </a:r>
                    </a:p>
                  </a:txBody>
                  <a:tcPr marL="91440" marR="91440" marT="45720" marB="45720">
                    <a:solidFill>
                      <a:srgbClr val="FFFFFF"/>
                    </a:solidFill>
                  </a:tcPr>
                </a:tc>
                <a:tc>
                  <a:txBody>
                    <a:bodyPr/>
                    <a:lstStyle/>
                    <a:p>
                      <a:r>
                        <a:rPr sz="1650" b="0">
                          <a:solidFill>
                            <a:srgbClr val="203D35"/>
                          </a:solidFill>
                          <a:latin typeface="Malgun Gothic"/>
                          <a:ea typeface="Malgun Gothic"/>
                          <a:cs typeface="Malgun Gothic"/>
                        </a:rPr>
                        <a:t>4만 9천원</a:t>
                      </a:r>
                    </a:p>
                  </a:txBody>
                  <a:tcPr marL="91440" marR="91440" marT="45720" marB="45720">
                    <a:solidFill>
                      <a:srgbClr val="FFFFFF"/>
                    </a:solidFill>
                  </a:tcPr>
                </a:tc>
                <a:tc>
                  <a:txBody>
                    <a:bodyPr/>
                    <a:lstStyle/>
                    <a:p>
                      <a:r>
                        <a:rPr sz="1650" b="0">
                          <a:solidFill>
                            <a:srgbClr val="203D35"/>
                          </a:solidFill>
                          <a:latin typeface="Malgun Gothic"/>
                          <a:ea typeface="Malgun Gothic"/>
                          <a:cs typeface="Malgun Gothic"/>
                        </a:rPr>
                        <a:t>5만 9천원</a:t>
                      </a:r>
                    </a:p>
                  </a:txBody>
                  <a:tcPr marL="91440" marR="91440" marT="45720" marB="45720">
                    <a:solidFill>
                      <a:srgbClr val="FFFFFF"/>
                    </a:solidFill>
                  </a:tcPr>
                </a:tc>
                <a:tc>
                  <a:txBody>
                    <a:bodyPr/>
                    <a:lstStyle/>
                    <a:p>
                      <a:r>
                        <a:rPr sz="1650" b="0">
                          <a:solidFill>
                            <a:srgbClr val="203D35"/>
                          </a:solidFill>
                          <a:latin typeface="Malgun Gothic"/>
                          <a:ea typeface="Malgun Gothic"/>
                          <a:cs typeface="Malgun Gothic"/>
                        </a:rPr>
                        <a:t>6만 9천원</a:t>
                      </a:r>
                    </a:p>
                  </a:txBody>
                  <a:tcPr marL="91440" marR="91440" marT="45720" marB="45720">
                    <a:solidFill>
                      <a:srgbClr val="FFFFFF"/>
                    </a:solidFill>
                  </a:tcPr>
                </a:tc>
              </a:tr>
              <a:tr h="611188">
                <a:tc>
                  <a:txBody>
                    <a:bodyPr/>
                    <a:lstStyle/>
                    <a:p>
                      <a:r>
                        <a:rPr sz="1500" b="0">
                          <a:solidFill>
                            <a:srgbClr val="203D35"/>
                          </a:solidFill>
                          <a:latin typeface="Malgun Gothic"/>
                          <a:ea typeface="Malgun Gothic"/>
                          <a:cs typeface="Malgun Gothic"/>
                        </a:rPr>
                        <a:t>연간 인식 매출 (백만원)</a:t>
                      </a:r>
                    </a:p>
                  </a:txBody>
                  <a:tcPr marL="91440" marR="91440" marT="45720" marB="45720">
                    <a:solidFill>
                      <a:srgbClr val="EDF1E5"/>
                    </a:solidFill>
                  </a:tcPr>
                </a:tc>
                <a:tc>
                  <a:txBody>
                    <a:bodyPr/>
                    <a:lstStyle/>
                    <a:p>
                      <a:r>
                        <a:rPr sz="1650" b="0">
                          <a:solidFill>
                            <a:srgbClr val="203D35"/>
                          </a:solidFill>
                          <a:latin typeface="Malgun Gothic"/>
                          <a:ea typeface="Malgun Gothic"/>
                          <a:cs typeface="Malgun Gothic"/>
                        </a:rPr>
                        <a:t>47.04</a:t>
                      </a:r>
                    </a:p>
                  </a:txBody>
                  <a:tcPr marL="91440" marR="91440" marT="45720" marB="45720">
                    <a:solidFill>
                      <a:srgbClr val="EDF1E5"/>
                    </a:solidFill>
                  </a:tcPr>
                </a:tc>
                <a:tc>
                  <a:txBody>
                    <a:bodyPr/>
                    <a:lstStyle/>
                    <a:p>
                      <a:r>
                        <a:rPr sz="1650" b="0">
                          <a:solidFill>
                            <a:srgbClr val="203D35"/>
                          </a:solidFill>
                          <a:latin typeface="Malgun Gothic"/>
                          <a:ea typeface="Malgun Gothic"/>
                          <a:cs typeface="Malgun Gothic"/>
                        </a:rPr>
                        <a:t>283.2</a:t>
                      </a:r>
                    </a:p>
                  </a:txBody>
                  <a:tcPr marL="91440" marR="91440" marT="45720" marB="45720">
                    <a:solidFill>
                      <a:srgbClr val="EDF1E5"/>
                    </a:solidFill>
                  </a:tcPr>
                </a:tc>
                <a:tc>
                  <a:txBody>
                    <a:bodyPr/>
                    <a:lstStyle/>
                    <a:p>
                      <a:r>
                        <a:rPr sz="1650" b="0">
                          <a:solidFill>
                            <a:srgbClr val="203D35"/>
                          </a:solidFill>
                          <a:latin typeface="Malgun Gothic"/>
                          <a:ea typeface="Malgun Gothic"/>
                          <a:cs typeface="Malgun Gothic"/>
                        </a:rPr>
                        <a:t>1,076.4</a:t>
                      </a:r>
                    </a:p>
                  </a:txBody>
                  <a:tcPr marL="91440" marR="91440" marT="45720" marB="45720">
                    <a:solidFill>
                      <a:srgbClr val="EDF1E5"/>
                    </a:solidFill>
                  </a:tcPr>
                </a:tc>
              </a:tr>
              <a:tr h="611188">
                <a:tc>
                  <a:txBody>
                    <a:bodyPr/>
                    <a:lstStyle/>
                    <a:p>
                      <a:r>
                        <a:rPr sz="1500" b="1">
                          <a:solidFill>
                            <a:srgbClr val="203D35"/>
                          </a:solidFill>
                          <a:latin typeface="Malgun Gothic"/>
                          <a:ea typeface="Malgun Gothic"/>
                          <a:cs typeface="Malgun Gothic"/>
                        </a:rPr>
                        <a:t>연말 반복매출 연환산 (백만원)</a:t>
                      </a:r>
                    </a:p>
                  </a:txBody>
                  <a:tcPr marL="91440" marR="91440" marT="45720" marB="45720">
                    <a:solidFill>
                      <a:srgbClr val="FFFFFF"/>
                    </a:solidFill>
                  </a:tcPr>
                </a:tc>
                <a:tc>
                  <a:txBody>
                    <a:bodyPr/>
                    <a:lstStyle/>
                    <a:p>
                      <a:r>
                        <a:rPr sz="1650" b="1">
                          <a:solidFill>
                            <a:srgbClr val="203D35"/>
                          </a:solidFill>
                          <a:latin typeface="Malgun Gothic"/>
                          <a:ea typeface="Malgun Gothic"/>
                          <a:cs typeface="Malgun Gothic"/>
                        </a:rPr>
                        <a:t>117.6</a:t>
                      </a:r>
                    </a:p>
                  </a:txBody>
                  <a:tcPr marL="91440" marR="91440" marT="45720" marB="45720">
                    <a:solidFill>
                      <a:srgbClr val="FFFFFF"/>
                    </a:solidFill>
                  </a:tcPr>
                </a:tc>
                <a:tc>
                  <a:txBody>
                    <a:bodyPr/>
                    <a:lstStyle/>
                    <a:p>
                      <a:r>
                        <a:rPr sz="1650" b="1">
                          <a:solidFill>
                            <a:srgbClr val="203D35"/>
                          </a:solidFill>
                          <a:latin typeface="Malgun Gothic"/>
                          <a:ea typeface="Malgun Gothic"/>
                          <a:cs typeface="Malgun Gothic"/>
                        </a:rPr>
                        <a:t>495.6</a:t>
                      </a:r>
                    </a:p>
                  </a:txBody>
                  <a:tcPr marL="91440" marR="91440" marT="45720" marB="45720">
                    <a:solidFill>
                      <a:srgbClr val="FFFFFF"/>
                    </a:solidFill>
                  </a:tcPr>
                </a:tc>
                <a:tc>
                  <a:txBody>
                    <a:bodyPr/>
                    <a:lstStyle/>
                    <a:p>
                      <a:r>
                        <a:rPr sz="1650" b="1">
                          <a:solidFill>
                            <a:srgbClr val="203D35"/>
                          </a:solidFill>
                          <a:latin typeface="Malgun Gothic"/>
                          <a:ea typeface="Malgun Gothic"/>
                          <a:cs typeface="Malgun Gothic"/>
                        </a:rPr>
                        <a:t>1,656</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976847715"/>
      </p:ext>
    </p:extLst>
  </p:cSld>
</p:sld>
</file>

<file path=ppt/slides/slide14.xml><?xml version="1.0" encoding="utf-8"?>
<p:sld xmlns:p="http://schemas.openxmlformats.org/presentationml/2006/main">
  <p:cSld>
    <p:bg>
      <p:bgPr>
        <a:solidFill xmlns:a="http://schemas.openxmlformats.org/drawingml/2006/main">
          <a:srgbClr val="F5F6F1"/>
        </a:solidFill>
      </p:bgPr>
    </p:bg>
    <p:spTree>
      <p:nvGrpSpPr>
        <p:cNvPr id="1" name=""/>
        <p:cNvGrpSpPr/>
        <p:nvPr/>
      </p:nvGrpSpPr>
      <p:grpSpPr>
        <a:xfrm xmlns:a="http://schemas.openxmlformats.org/drawingml/2006/main"/>
      </p:grpSpPr>
      <p:sp>
        <p:nvSpPr>
          <p:cNvPr id="12" name="text-0.24143052377988716">
            <a:extLst xmlns:a="http://schemas.openxmlformats.org/drawingml/2006/main">
              <a:ext uri="{FF2B5EF4-FFF2-40B4-BE49-F238E27FC236}">
                <a16:creationId xmlns:a16="http://schemas.microsoft.com/office/drawing/2014/main" id="{511EBC61-9767-4C79-8FC2-CE5403956443}"/>
              </a:ext>
            </a:extLst>
          </p:cNvPr>
          <p:cNvSpPr>
            <a:spLocks xmlns:a="http://schemas.openxmlformats.org/drawingml/2006/main" noGrp="1"/>
          </p:cNvSpPr>
          <p:nvPr/>
        </p:nvSpPr>
        <p:spPr>
          <a:xfrm xmlns:a="http://schemas.openxmlformats.org/drawingml/2006/main">
            <a:off x="685800" y="2667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174F40"/>
                </a:solidFill>
                <a:latin typeface="Arial"/>
                <a:ea typeface="Arial"/>
                <a:cs typeface="Arial"/>
              </a:defRPr>
            </a:pPr>
            <a:r>
              <a:rPr sz="1350" b="1">
                <a:solidFill>
                  <a:srgbClr val="174F40"/>
                </a:solidFill>
                <a:latin typeface="Arial"/>
                <a:ea typeface="Arial"/>
                <a:cs typeface="Arial"/>
              </a:rPr>
              <a:t>TEUM</a:t>
            </a:r>
          </a:p>
        </p:txBody>
      </p:sp>
      <p:sp>
        <p:nvSpPr>
          <p:cNvPr id="2" name="text-1">
            <a:extLst xmlns:a="http://schemas.openxmlformats.org/drawingml/2006/main">
              <a:ext uri="{FF2B5EF4-FFF2-40B4-BE49-F238E27FC236}">
                <a16:creationId xmlns:a16="http://schemas.microsoft.com/office/drawing/2014/main" id="{89955CAF-B8B8-4D84-A7EA-01EE1621AC7B}"/>
              </a:ext>
            </a:extLst>
          </p:cNvPr>
          <p:cNvSpPr>
            <a:spLocks xmlns:a="http://schemas.openxmlformats.org/drawingml/2006/main" noGrp="1"/>
          </p:cNvSpPr>
          <p:nvPr/>
        </p:nvSpPr>
        <p:spPr>
          <a:xfrm xmlns:a="http://schemas.openxmlformats.org/drawingml/2006/main">
            <a:off x="10858500" y="266700"/>
            <a:ext cx="6096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14</a:t>
            </a:r>
          </a:p>
        </p:txBody>
      </p:sp>
      <p:sp>
        <p:nvSpPr>
          <p:cNvPr id="3" name="text-2">
            <a:extLst xmlns:a="http://schemas.openxmlformats.org/drawingml/2006/main">
              <a:ext uri="{FF2B5EF4-FFF2-40B4-BE49-F238E27FC236}">
                <a16:creationId xmlns:a16="http://schemas.microsoft.com/office/drawing/2014/main" id="{2DEF24B7-DCB6-4C18-84B9-6AC7E1933F2D}"/>
              </a:ext>
            </a:extLst>
          </p:cNvPr>
          <p:cNvSpPr>
            <a:spLocks xmlns:a="http://schemas.openxmlformats.org/drawingml/2006/main" noGrp="1"/>
          </p:cNvSpPr>
          <p:nvPr/>
        </p:nvSpPr>
        <p:spPr>
          <a:xfrm xmlns:a="http://schemas.openxmlformats.org/drawingml/2006/main">
            <a:off x="685800" y="762000"/>
            <a:ext cx="10858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203D35"/>
                </a:solidFill>
                <a:latin typeface="Malgun Gothic"/>
                <a:ea typeface="Malgun Gothic"/>
                <a:cs typeface="Malgun Gothic"/>
              </a:defRPr>
            </a:pPr>
            <a:r>
              <a:rPr sz="3300" b="1">
                <a:solidFill>
                  <a:srgbClr val="203D35"/>
                </a:solidFill>
                <a:latin typeface="Malgun Gothic"/>
                <a:ea typeface="Malgun Gothic"/>
                <a:cs typeface="Malgun Gothic"/>
              </a:rPr>
              <a:t>첫 90일은 현장에서 사업성을 검증합니다</a:t>
            </a:r>
          </a:p>
        </p:txBody>
      </p:sp>
      <p:sp>
        <p:nvSpPr>
          <p:cNvPr id="4" name="text-3">
            <a:extLst xmlns:a="http://schemas.openxmlformats.org/drawingml/2006/main">
              <a:ext uri="{FF2B5EF4-FFF2-40B4-BE49-F238E27FC236}">
                <a16:creationId xmlns:a16="http://schemas.microsoft.com/office/drawing/2014/main" id="{371DBF78-2E3F-43E1-91D3-9C539CCD0068}"/>
              </a:ext>
            </a:extLst>
          </p:cNvPr>
          <p:cNvSpPr>
            <a:spLocks xmlns:a="http://schemas.openxmlformats.org/drawingml/2006/main" noGrp="1"/>
          </p:cNvSpPr>
          <p:nvPr/>
        </p:nvSpPr>
        <p:spPr>
          <a:xfrm xmlns:a="http://schemas.openxmlformats.org/drawingml/2006/main">
            <a:off x="685800" y="623887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빈 시간 300개는 관찰 목표이며 통계적 검정력을 보장하지 않습니다. 90일 유지율은 충분한 기간이 지난 뒤 측정합니다.</a:t>
            </a:r>
          </a:p>
        </p:txBody>
      </p:sp>
      <p:sp>
        <p:nvSpPr>
          <p:cNvPr id="5" name="text-4">
            <a:extLst xmlns:a="http://schemas.openxmlformats.org/drawingml/2006/main">
              <a:ext uri="{FF2B5EF4-FFF2-40B4-BE49-F238E27FC236}">
                <a16:creationId xmlns:a16="http://schemas.microsoft.com/office/drawing/2014/main" id="{BE8C157B-B5CE-48C2-AF88-ADAE40EC9CB7}"/>
              </a:ext>
            </a:extLst>
          </p:cNvPr>
          <p:cNvSpPr>
            <a:spLocks xmlns:a="http://schemas.openxmlformats.org/drawingml/2006/main" noGrp="1"/>
          </p:cNvSpPr>
          <p:nvPr/>
        </p:nvSpPr>
        <p:spPr>
          <a:xfrm xmlns:a="http://schemas.openxmlformats.org/drawingml/2006/main">
            <a:off x="685800" y="2438400"/>
            <a:ext cx="3225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203D35"/>
                </a:solidFill>
                <a:latin typeface="Malgun Gothic"/>
                <a:ea typeface="Malgun Gothic"/>
                <a:cs typeface="Malgun Gothic"/>
              </a:defRPr>
            </a:pPr>
            <a:r>
              <a:rPr sz="2025" b="1">
                <a:solidFill>
                  <a:srgbClr val="203D35"/>
                </a:solidFill>
                <a:latin typeface="Malgun Gothic"/>
                <a:ea typeface="Malgun Gothic"/>
                <a:cs typeface="Malgun Gothic"/>
              </a:rPr>
              <a:t>1~14일</a:t>
            </a:r>
          </a:p>
        </p:txBody>
      </p:sp>
      <p:sp>
        <p:nvSpPr>
          <p:cNvPr id="6" name="text-5">
            <a:extLst xmlns:a="http://schemas.openxmlformats.org/drawingml/2006/main">
              <a:ext uri="{FF2B5EF4-FFF2-40B4-BE49-F238E27FC236}">
                <a16:creationId xmlns:a16="http://schemas.microsoft.com/office/drawing/2014/main" id="{6BAC76BD-0298-40BD-A2CA-3638C010AE30}"/>
              </a:ext>
            </a:extLst>
          </p:cNvPr>
          <p:cNvSpPr>
            <a:spLocks xmlns:a="http://schemas.openxmlformats.org/drawingml/2006/main" noGrp="1"/>
          </p:cNvSpPr>
          <p:nvPr/>
        </p:nvSpPr>
        <p:spPr>
          <a:xfrm xmlns:a="http://schemas.openxmlformats.org/drawingml/2006/main">
            <a:off x="685800" y="2990850"/>
            <a:ext cx="32258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점주 20명 인터뷰.</a:t>
            </a:r>
          </a:p>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빈 시간의 빈도와</a:t>
            </a:r>
          </a:p>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수신 동의 기록을 확인.</a:t>
            </a:r>
          </a:p>
        </p:txBody>
      </p:sp>
      <p:sp>
        <p:nvSpPr>
          <p:cNvPr id="7" name="text-6">
            <a:extLst xmlns:a="http://schemas.openxmlformats.org/drawingml/2006/main">
              <a:ext uri="{FF2B5EF4-FFF2-40B4-BE49-F238E27FC236}">
                <a16:creationId xmlns:a16="http://schemas.microsoft.com/office/drawing/2014/main" id="{CB04071E-E728-4363-97EA-4F80BC2F42C4}"/>
              </a:ext>
            </a:extLst>
          </p:cNvPr>
          <p:cNvSpPr>
            <a:spLocks xmlns:a="http://schemas.openxmlformats.org/drawingml/2006/main" noGrp="1"/>
          </p:cNvSpPr>
          <p:nvPr/>
        </p:nvSpPr>
        <p:spPr>
          <a:xfrm xmlns:a="http://schemas.openxmlformats.org/drawingml/2006/main">
            <a:off x="4292600" y="2438400"/>
            <a:ext cx="3225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203D35"/>
                </a:solidFill>
                <a:latin typeface="Malgun Gothic"/>
                <a:ea typeface="Malgun Gothic"/>
                <a:cs typeface="Malgun Gothic"/>
              </a:defRPr>
            </a:pPr>
            <a:r>
              <a:rPr sz="2025" b="1">
                <a:solidFill>
                  <a:srgbClr val="203D35"/>
                </a:solidFill>
                <a:latin typeface="Malgun Gothic"/>
                <a:ea typeface="Malgun Gothic"/>
                <a:cs typeface="Malgun Gothic"/>
              </a:rPr>
              <a:t>15~45일</a:t>
            </a:r>
          </a:p>
        </p:txBody>
      </p:sp>
      <p:sp>
        <p:nvSpPr>
          <p:cNvPr id="8" name="text-7">
            <a:extLst xmlns:a="http://schemas.openxmlformats.org/drawingml/2006/main">
              <a:ext uri="{FF2B5EF4-FFF2-40B4-BE49-F238E27FC236}">
                <a16:creationId xmlns:a16="http://schemas.microsoft.com/office/drawing/2014/main" id="{3E6917E5-0FFD-4595-875F-923F663C1424}"/>
              </a:ext>
            </a:extLst>
          </p:cNvPr>
          <p:cNvSpPr>
            <a:spLocks xmlns:a="http://schemas.openxmlformats.org/drawingml/2006/main" noGrp="1"/>
          </p:cNvSpPr>
          <p:nvPr/>
        </p:nvSpPr>
        <p:spPr>
          <a:xfrm xmlns:a="http://schemas.openxmlformats.org/drawingml/2006/main">
            <a:off x="4292600" y="2990850"/>
            <a:ext cx="32258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시범 매장 30곳 운영.</a:t>
            </a:r>
          </a:p>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가격과 사용 효과 검증.</a:t>
            </a:r>
          </a:p>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빈 시간 300개 이상 관찰.</a:t>
            </a:r>
          </a:p>
        </p:txBody>
      </p:sp>
      <p:sp>
        <p:nvSpPr>
          <p:cNvPr id="9" name="text-8">
            <a:extLst xmlns:a="http://schemas.openxmlformats.org/drawingml/2006/main">
              <a:ext uri="{FF2B5EF4-FFF2-40B4-BE49-F238E27FC236}">
                <a16:creationId xmlns:a16="http://schemas.microsoft.com/office/drawing/2014/main" id="{4CEC302D-A24A-4690-B0AC-4F8DB13BDCA4}"/>
              </a:ext>
            </a:extLst>
          </p:cNvPr>
          <p:cNvSpPr>
            <a:spLocks xmlns:a="http://schemas.openxmlformats.org/drawingml/2006/main" noGrp="1"/>
          </p:cNvSpPr>
          <p:nvPr/>
        </p:nvSpPr>
        <p:spPr>
          <a:xfrm xmlns:a="http://schemas.openxmlformats.org/drawingml/2006/main">
            <a:off x="7899400" y="2438400"/>
            <a:ext cx="3225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203D35"/>
                </a:solidFill>
                <a:latin typeface="Malgun Gothic"/>
                <a:ea typeface="Malgun Gothic"/>
                <a:cs typeface="Malgun Gothic"/>
              </a:defRPr>
            </a:pPr>
            <a:r>
              <a:rPr sz="2025" b="1">
                <a:solidFill>
                  <a:srgbClr val="203D35"/>
                </a:solidFill>
                <a:latin typeface="Malgun Gothic"/>
                <a:ea typeface="Malgun Gothic"/>
                <a:cs typeface="Malgun Gothic"/>
              </a:rPr>
              <a:t>46~90일</a:t>
            </a:r>
          </a:p>
        </p:txBody>
      </p:sp>
      <p:sp>
        <p:nvSpPr>
          <p:cNvPr id="10" name="text-9">
            <a:extLst xmlns:a="http://schemas.openxmlformats.org/drawingml/2006/main">
              <a:ext uri="{FF2B5EF4-FFF2-40B4-BE49-F238E27FC236}">
                <a16:creationId xmlns:a16="http://schemas.microsoft.com/office/drawing/2014/main" id="{99D8FF89-783B-4E89-A585-CF91FED94824}"/>
              </a:ext>
            </a:extLst>
          </p:cNvPr>
          <p:cNvSpPr>
            <a:spLocks xmlns:a="http://schemas.openxmlformats.org/drawingml/2006/main" noGrp="1"/>
          </p:cNvSpPr>
          <p:nvPr/>
        </p:nvSpPr>
        <p:spPr>
          <a:xfrm xmlns:a="http://schemas.openxmlformats.org/drawingml/2006/main">
            <a:off x="7899400" y="2990850"/>
            <a:ext cx="32258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도입 100곳·유료 30곳.</a:t>
            </a:r>
          </a:p>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고객의 도입 시기별로</a:t>
            </a:r>
          </a:p>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유지율을 계속 추적.</a:t>
            </a:r>
          </a:p>
        </p:txBody>
      </p:sp>
      <p:sp>
        <p:nvSpPr>
          <p:cNvPr id="11" name="text-10">
            <a:extLst xmlns:a="http://schemas.openxmlformats.org/drawingml/2006/main">
              <a:ext uri="{FF2B5EF4-FFF2-40B4-BE49-F238E27FC236}">
                <a16:creationId xmlns:a16="http://schemas.microsoft.com/office/drawing/2014/main" id="{9CC76BB0-349F-466A-AB17-CAE80F0E70CF}"/>
              </a:ext>
            </a:extLst>
          </p:cNvPr>
          <p:cNvSpPr>
            <a:spLocks xmlns:a="http://schemas.openxmlformats.org/drawingml/2006/main" noGrp="1"/>
          </p:cNvSpPr>
          <p:nvPr/>
        </p:nvSpPr>
        <p:spPr>
          <a:xfrm xmlns:a="http://schemas.openxmlformats.org/drawingml/2006/main">
            <a:off x="685800" y="5276850"/>
            <a:ext cx="104775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325" b="1">
                <a:solidFill>
                  <a:srgbClr val="174F40"/>
                </a:solidFill>
                <a:latin typeface="Malgun Gothic"/>
                <a:ea typeface="Malgun Gothic"/>
                <a:cs typeface="Malgun Gothic"/>
              </a:defRPr>
            </a:pPr>
            <a:r>
              <a:rPr sz="2325" b="1">
                <a:solidFill>
                  <a:srgbClr val="174F40"/>
                </a:solidFill>
                <a:latin typeface="Malgun Gothic"/>
                <a:ea typeface="Malgun Gothic"/>
                <a:cs typeface="Malgun Gothic"/>
              </a:rPr>
              <a:t>순증 이익과 반복 가능한 고객 확보가 확인된 뒤 확장합니다.</a:t>
            </a:r>
          </a:p>
        </p:txBody>
      </p:sp>
    </p:spTree>
    <p:extLst>
      <p:ext uri="{BB962C8B-B14F-4D97-AF65-F5344CB8AC3E}">
        <p14:creationId xmlns:p14="http://schemas.microsoft.com/office/powerpoint/2010/main" val="849997387"/>
      </p:ext>
    </p:extLst>
  </p:cSld>
</p:sld>
</file>

<file path=ppt/slides/slide15.xml><?xml version="1.0" encoding="utf-8"?>
<p:sld xmlns:p="http://schemas.openxmlformats.org/presentationml/2006/main">
  <p:cSld>
    <p:bg>
      <p:bgPr>
        <a:solidFill xmlns:a="http://schemas.openxmlformats.org/drawingml/2006/main">
          <a:srgbClr val="F5F6F1"/>
        </a:solidFill>
      </p:bgPr>
    </p:bg>
    <p:spTree>
      <p:nvGrpSpPr>
        <p:cNvPr id="1" name=""/>
        <p:cNvGrpSpPr/>
        <p:nvPr/>
      </p:nvGrpSpPr>
      <p:grpSpPr>
        <a:xfrm xmlns:a="http://schemas.openxmlformats.org/drawingml/2006/main"/>
      </p:grpSpPr>
      <p:sp>
        <p:nvSpPr>
          <p:cNvPr id="11" name="text-0.819361557970881">
            <a:extLst xmlns:a="http://schemas.openxmlformats.org/drawingml/2006/main">
              <a:ext uri="{FF2B5EF4-FFF2-40B4-BE49-F238E27FC236}">
                <a16:creationId xmlns:a16="http://schemas.microsoft.com/office/drawing/2014/main" id="{65B0147C-C926-471E-A78A-485E1ACA84DF}"/>
              </a:ext>
            </a:extLst>
          </p:cNvPr>
          <p:cNvSpPr>
            <a:spLocks xmlns:a="http://schemas.openxmlformats.org/drawingml/2006/main" noGrp="1"/>
          </p:cNvSpPr>
          <p:nvPr/>
        </p:nvSpPr>
        <p:spPr>
          <a:xfrm xmlns:a="http://schemas.openxmlformats.org/drawingml/2006/main">
            <a:off x="685800" y="2667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174F40"/>
                </a:solidFill>
                <a:latin typeface="Arial"/>
                <a:ea typeface="Arial"/>
                <a:cs typeface="Arial"/>
              </a:defRPr>
            </a:pPr>
            <a:r>
              <a:rPr sz="1350" b="1">
                <a:solidFill>
                  <a:srgbClr val="174F40"/>
                </a:solidFill>
                <a:latin typeface="Arial"/>
                <a:ea typeface="Arial"/>
                <a:cs typeface="Arial"/>
              </a:rPr>
              <a:t>TEUM</a:t>
            </a:r>
          </a:p>
        </p:txBody>
      </p:sp>
      <p:sp>
        <p:nvSpPr>
          <p:cNvPr id="2" name="text-1">
            <a:extLst xmlns:a="http://schemas.openxmlformats.org/drawingml/2006/main">
              <a:ext uri="{FF2B5EF4-FFF2-40B4-BE49-F238E27FC236}">
                <a16:creationId xmlns:a16="http://schemas.microsoft.com/office/drawing/2014/main" id="{3C84860F-52BB-4DA6-BCB9-12DBA3053AA3}"/>
              </a:ext>
            </a:extLst>
          </p:cNvPr>
          <p:cNvSpPr>
            <a:spLocks xmlns:a="http://schemas.openxmlformats.org/drawingml/2006/main" noGrp="1"/>
          </p:cNvSpPr>
          <p:nvPr/>
        </p:nvSpPr>
        <p:spPr>
          <a:xfrm xmlns:a="http://schemas.openxmlformats.org/drawingml/2006/main">
            <a:off x="10858500" y="266700"/>
            <a:ext cx="6096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15</a:t>
            </a:r>
          </a:p>
        </p:txBody>
      </p:sp>
      <p:sp>
        <p:nvSpPr>
          <p:cNvPr id="3" name="text-2">
            <a:extLst xmlns:a="http://schemas.openxmlformats.org/drawingml/2006/main">
              <a:ext uri="{FF2B5EF4-FFF2-40B4-BE49-F238E27FC236}">
                <a16:creationId xmlns:a16="http://schemas.microsoft.com/office/drawing/2014/main" id="{AC060E54-5564-4760-80C4-CDAADB0C589E}"/>
              </a:ext>
            </a:extLst>
          </p:cNvPr>
          <p:cNvSpPr>
            <a:spLocks xmlns:a="http://schemas.openxmlformats.org/drawingml/2006/main" noGrp="1"/>
          </p:cNvSpPr>
          <p:nvPr/>
        </p:nvSpPr>
        <p:spPr>
          <a:xfrm xmlns:a="http://schemas.openxmlformats.org/drawingml/2006/main">
            <a:off x="685800" y="762000"/>
            <a:ext cx="10858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203D35"/>
                </a:solidFill>
                <a:latin typeface="Malgun Gothic"/>
                <a:ea typeface="Malgun Gothic"/>
                <a:cs typeface="Malgun Gothic"/>
              </a:defRPr>
            </a:pPr>
            <a:r>
              <a:rPr sz="3300" b="1">
                <a:solidFill>
                  <a:srgbClr val="203D35"/>
                </a:solidFill>
                <a:latin typeface="Malgun Gothic"/>
                <a:ea typeface="Malgun Gothic"/>
                <a:cs typeface="Malgun Gothic"/>
              </a:rPr>
              <a:t>현재 구현 범위와 상용화에 필요한 연동</a:t>
            </a:r>
          </a:p>
        </p:txBody>
      </p:sp>
      <p:sp>
        <p:nvSpPr>
          <p:cNvPr id="4" name="text-3">
            <a:extLst xmlns:a="http://schemas.openxmlformats.org/drawingml/2006/main">
              <a:ext uri="{FF2B5EF4-FFF2-40B4-BE49-F238E27FC236}">
                <a16:creationId xmlns:a16="http://schemas.microsoft.com/office/drawing/2014/main" id="{E6A1C612-77B1-4877-BB52-E7436274047E}"/>
              </a:ext>
            </a:extLst>
          </p:cNvPr>
          <p:cNvSpPr>
            <a:spLocks xmlns:a="http://schemas.openxmlformats.org/drawingml/2006/main" noGrp="1"/>
          </p:cNvSpPr>
          <p:nvPr/>
        </p:nvSpPr>
        <p:spPr>
          <a:xfrm xmlns:a="http://schemas.openxmlformats.org/drawingml/2006/main">
            <a:off x="685800" y="623887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광고성 초대에는 적절한 동의와 발송 채널이 필요합니다. 카카오 알림톡은 정보성 메시지용입니다.</a:t>
            </a:r>
          </a:p>
        </p:txBody>
      </p:sp>
      <p:sp>
        <p:nvSpPr>
          <p:cNvPr id="5" name="text-4">
            <a:extLst xmlns:a="http://schemas.openxmlformats.org/drawingml/2006/main">
              <a:ext uri="{FF2B5EF4-FFF2-40B4-BE49-F238E27FC236}">
                <a16:creationId xmlns:a16="http://schemas.microsoft.com/office/drawing/2014/main" id="{E2EE1C73-CBC6-4E29-A059-D32F8BEC49D0}"/>
              </a:ext>
            </a:extLst>
          </p:cNvPr>
          <p:cNvSpPr>
            <a:spLocks xmlns:a="http://schemas.openxmlformats.org/drawingml/2006/main" noGrp="1"/>
          </p:cNvSpPr>
          <p:nvPr/>
        </p:nvSpPr>
        <p:spPr>
          <a:xfrm xmlns:a="http://schemas.openxmlformats.org/drawingml/2006/main">
            <a:off x="685800" y="2476500"/>
            <a:ext cx="3225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203D35"/>
                </a:solidFill>
                <a:latin typeface="Malgun Gothic"/>
                <a:ea typeface="Malgun Gothic"/>
                <a:cs typeface="Malgun Gothic"/>
              </a:defRPr>
            </a:pPr>
            <a:r>
              <a:rPr sz="2025" b="1">
                <a:solidFill>
                  <a:srgbClr val="203D35"/>
                </a:solidFill>
                <a:latin typeface="Malgun Gothic"/>
                <a:ea typeface="Malgun Gothic"/>
                <a:cs typeface="Malgun Gothic"/>
              </a:rPr>
              <a:t>현재 제공</a:t>
            </a:r>
          </a:p>
        </p:txBody>
      </p:sp>
      <p:sp>
        <p:nvSpPr>
          <p:cNvPr id="6" name="text-5">
            <a:extLst xmlns:a="http://schemas.openxmlformats.org/drawingml/2006/main">
              <a:ext uri="{FF2B5EF4-FFF2-40B4-BE49-F238E27FC236}">
                <a16:creationId xmlns:a16="http://schemas.microsoft.com/office/drawing/2014/main" id="{4B990B6D-26CA-4965-A90E-743E5695A304}"/>
              </a:ext>
            </a:extLst>
          </p:cNvPr>
          <p:cNvSpPr>
            <a:spLocks xmlns:a="http://schemas.openxmlformats.org/drawingml/2006/main" noGrp="1"/>
          </p:cNvSpPr>
          <p:nvPr/>
        </p:nvSpPr>
        <p:spPr>
          <a:xfrm xmlns:a="http://schemas.openxmlformats.org/drawingml/2006/main">
            <a:off x="685800" y="3028950"/>
            <a:ext cx="32258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203D35"/>
                </a:solidFill>
                <a:latin typeface="Malgun Gothic"/>
                <a:ea typeface="Malgun Gothic"/>
                <a:cs typeface="Malgun Gothic"/>
              </a:defRPr>
            </a:pPr>
            <a:r>
              <a:rPr sz="1875" b="0">
                <a:solidFill>
                  <a:srgbClr val="203D35"/>
                </a:solidFill>
                <a:latin typeface="Malgun Gothic"/>
                <a:ea typeface="Malgun Gothic"/>
                <a:cs typeface="Malgun Gothic"/>
              </a:rPr>
              <a:t>빈 시간 등록·CSV 입력</a:t>
            </a:r>
          </a:p>
          <a:p xmlns:a="http://schemas.openxmlformats.org/drawingml/2006/main">
            <a:pPr>
              <a:buNone/>
              <a:defRPr sz="1875" b="0">
                <a:solidFill>
                  <a:srgbClr val="203D35"/>
                </a:solidFill>
                <a:latin typeface="Malgun Gothic"/>
                <a:ea typeface="Malgun Gothic"/>
                <a:cs typeface="Malgun Gothic"/>
              </a:defRPr>
            </a:pPr>
            <a:r>
              <a:rPr sz="1875" b="0">
                <a:solidFill>
                  <a:srgbClr val="203D35"/>
                </a:solidFill>
                <a:latin typeface="Malgun Gothic"/>
                <a:ea typeface="Malgun Gothic"/>
                <a:cs typeface="Malgun Gothic"/>
              </a:rPr>
              <a:t>동의한 고객만 선별</a:t>
            </a:r>
          </a:p>
          <a:p xmlns:a="http://schemas.openxmlformats.org/drawingml/2006/main">
            <a:pPr>
              <a:buNone/>
              <a:defRPr sz="1875" b="0">
                <a:solidFill>
                  <a:srgbClr val="203D35"/>
                </a:solidFill>
                <a:latin typeface="Malgun Gothic"/>
                <a:ea typeface="Malgun Gothic"/>
                <a:cs typeface="Malgun Gothic"/>
              </a:defRPr>
            </a:pPr>
            <a:r>
              <a:rPr sz="1875" b="0">
                <a:solidFill>
                  <a:srgbClr val="203D35"/>
                </a:solidFill>
                <a:latin typeface="Malgun Gothic"/>
                <a:ea typeface="Malgun Gothic"/>
                <a:cs typeface="Malgun Gothic"/>
              </a:rPr>
              <a:t>점주가 초대 문구 확인</a:t>
            </a:r>
          </a:p>
        </p:txBody>
      </p:sp>
      <p:sp>
        <p:nvSpPr>
          <p:cNvPr id="7" name="text-6">
            <a:extLst xmlns:a="http://schemas.openxmlformats.org/drawingml/2006/main">
              <a:ext uri="{FF2B5EF4-FFF2-40B4-BE49-F238E27FC236}">
                <a16:creationId xmlns:a16="http://schemas.microsoft.com/office/drawing/2014/main" id="{DC4162FE-9AEF-4367-B601-EC0B8895C172}"/>
              </a:ext>
            </a:extLst>
          </p:cNvPr>
          <p:cNvSpPr>
            <a:spLocks xmlns:a="http://schemas.openxmlformats.org/drawingml/2006/main" noGrp="1"/>
          </p:cNvSpPr>
          <p:nvPr/>
        </p:nvSpPr>
        <p:spPr>
          <a:xfrm xmlns:a="http://schemas.openxmlformats.org/drawingml/2006/main">
            <a:off x="4292600" y="2476500"/>
            <a:ext cx="3225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203D35"/>
                </a:solidFill>
                <a:latin typeface="Malgun Gothic"/>
                <a:ea typeface="Malgun Gothic"/>
                <a:cs typeface="Malgun Gothic"/>
              </a:defRPr>
            </a:pPr>
            <a:r>
              <a:rPr sz="2025" b="1">
                <a:solidFill>
                  <a:srgbClr val="203D35"/>
                </a:solidFill>
                <a:latin typeface="Malgun Gothic"/>
                <a:ea typeface="Malgun Gothic"/>
                <a:cs typeface="Malgun Gothic"/>
              </a:rPr>
              <a:t>로컬 서버에서 작동</a:t>
            </a:r>
          </a:p>
        </p:txBody>
      </p:sp>
      <p:sp>
        <p:nvSpPr>
          <p:cNvPr id="8" name="text-7">
            <a:extLst xmlns:a="http://schemas.openxmlformats.org/drawingml/2006/main">
              <a:ext uri="{FF2B5EF4-FFF2-40B4-BE49-F238E27FC236}">
                <a16:creationId xmlns:a16="http://schemas.microsoft.com/office/drawing/2014/main" id="{6A7C0393-C066-437D-85F2-373A63C1DB1D}"/>
              </a:ext>
            </a:extLst>
          </p:cNvPr>
          <p:cNvSpPr>
            <a:spLocks xmlns:a="http://schemas.openxmlformats.org/drawingml/2006/main" noGrp="1"/>
          </p:cNvSpPr>
          <p:nvPr/>
        </p:nvSpPr>
        <p:spPr>
          <a:xfrm xmlns:a="http://schemas.openxmlformats.org/drawingml/2006/main">
            <a:off x="4292600" y="3028950"/>
            <a:ext cx="32258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203D35"/>
                </a:solidFill>
                <a:latin typeface="Malgun Gothic"/>
                <a:ea typeface="Malgun Gothic"/>
                <a:cs typeface="Malgun Gothic"/>
              </a:defRPr>
            </a:pPr>
            <a:r>
              <a:rPr sz="1875" b="0">
                <a:solidFill>
                  <a:srgbClr val="203D35"/>
                </a:solidFill>
                <a:latin typeface="Malgun Gothic"/>
                <a:ea typeface="Malgun Gothic"/>
                <a:cs typeface="Malgun Gothic"/>
              </a:rPr>
              <a:t>동시 예약 충돌 방지</a:t>
            </a:r>
          </a:p>
          <a:p xmlns:a="http://schemas.openxmlformats.org/drawingml/2006/main">
            <a:pPr>
              <a:buNone/>
              <a:defRPr sz="1875" b="0">
                <a:solidFill>
                  <a:srgbClr val="203D35"/>
                </a:solidFill>
                <a:latin typeface="Malgun Gothic"/>
                <a:ea typeface="Malgun Gothic"/>
                <a:cs typeface="Malgun Gothic"/>
              </a:defRPr>
            </a:pPr>
            <a:r>
              <a:rPr sz="1875" b="0">
                <a:solidFill>
                  <a:srgbClr val="203D35"/>
                </a:solidFill>
                <a:latin typeface="Malgun Gothic"/>
                <a:ea typeface="Malgun Gothic"/>
                <a:cs typeface="Malgun Gothic"/>
              </a:rPr>
              <a:t>한 자리 한 건 예약 확정</a:t>
            </a:r>
          </a:p>
          <a:p xmlns:a="http://schemas.openxmlformats.org/drawingml/2006/main">
            <a:pPr>
              <a:buNone/>
              <a:defRPr sz="1875" b="0">
                <a:solidFill>
                  <a:srgbClr val="203D35"/>
                </a:solidFill>
                <a:latin typeface="Malgun Gothic"/>
                <a:ea typeface="Malgun Gothic"/>
                <a:cs typeface="Malgun Gothic"/>
              </a:defRPr>
            </a:pPr>
            <a:r>
              <a:rPr sz="1875" b="0">
                <a:solidFill>
                  <a:srgbClr val="203D35"/>
                </a:solidFill>
                <a:latin typeface="Malgun Gothic"/>
                <a:ea typeface="Malgun Gothic"/>
                <a:cs typeface="Malgun Gothic"/>
              </a:rPr>
              <a:t>방문 완료 후 매출 기록</a:t>
            </a:r>
          </a:p>
        </p:txBody>
      </p:sp>
      <p:sp>
        <p:nvSpPr>
          <p:cNvPr id="9" name="text-8">
            <a:extLst xmlns:a="http://schemas.openxmlformats.org/drawingml/2006/main">
              <a:ext uri="{FF2B5EF4-FFF2-40B4-BE49-F238E27FC236}">
                <a16:creationId xmlns:a16="http://schemas.microsoft.com/office/drawing/2014/main" id="{3875B96D-F211-4A51-BA18-966A16F51E2E}"/>
              </a:ext>
            </a:extLst>
          </p:cNvPr>
          <p:cNvSpPr>
            <a:spLocks xmlns:a="http://schemas.openxmlformats.org/drawingml/2006/main" noGrp="1"/>
          </p:cNvSpPr>
          <p:nvPr/>
        </p:nvSpPr>
        <p:spPr>
          <a:xfrm xmlns:a="http://schemas.openxmlformats.org/drawingml/2006/main">
            <a:off x="7899400" y="2476500"/>
            <a:ext cx="3225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203D35"/>
                </a:solidFill>
                <a:latin typeface="Malgun Gothic"/>
                <a:ea typeface="Malgun Gothic"/>
                <a:cs typeface="Malgun Gothic"/>
              </a:defRPr>
            </a:pPr>
            <a:r>
              <a:rPr sz="2025" b="1">
                <a:solidFill>
                  <a:srgbClr val="203D35"/>
                </a:solidFill>
                <a:latin typeface="Malgun Gothic"/>
                <a:ea typeface="Malgun Gothic"/>
                <a:cs typeface="Malgun Gothic"/>
              </a:rPr>
              <a:t>상용화 전 필요</a:t>
            </a:r>
          </a:p>
        </p:txBody>
      </p:sp>
      <p:sp>
        <p:nvSpPr>
          <p:cNvPr id="10" name="text-9">
            <a:extLst xmlns:a="http://schemas.openxmlformats.org/drawingml/2006/main">
              <a:ext uri="{FF2B5EF4-FFF2-40B4-BE49-F238E27FC236}">
                <a16:creationId xmlns:a16="http://schemas.microsoft.com/office/drawing/2014/main" id="{DC225E54-2A10-45B5-9E60-2C582C5D1A97}"/>
              </a:ext>
            </a:extLst>
          </p:cNvPr>
          <p:cNvSpPr>
            <a:spLocks xmlns:a="http://schemas.openxmlformats.org/drawingml/2006/main" noGrp="1"/>
          </p:cNvSpPr>
          <p:nvPr/>
        </p:nvSpPr>
        <p:spPr>
          <a:xfrm xmlns:a="http://schemas.openxmlformats.org/drawingml/2006/main">
            <a:off x="7899400" y="3028950"/>
            <a:ext cx="32258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203D35"/>
                </a:solidFill>
                <a:latin typeface="Malgun Gothic"/>
                <a:ea typeface="Malgun Gothic"/>
                <a:cs typeface="Malgun Gothic"/>
              </a:defRPr>
            </a:pPr>
            <a:r>
              <a:rPr sz="1875" b="0">
                <a:solidFill>
                  <a:srgbClr val="203D35"/>
                </a:solidFill>
                <a:latin typeface="Malgun Gothic"/>
                <a:ea typeface="Malgun Gothic"/>
                <a:cs typeface="Malgun Gothic"/>
              </a:rPr>
              <a:t>매장 인증·데이터 격리</a:t>
            </a:r>
          </a:p>
          <a:p xmlns:a="http://schemas.openxmlformats.org/drawingml/2006/main">
            <a:pPr>
              <a:buNone/>
              <a:defRPr sz="1875" b="0">
                <a:solidFill>
                  <a:srgbClr val="203D35"/>
                </a:solidFill>
                <a:latin typeface="Malgun Gothic"/>
                <a:ea typeface="Malgun Gothic"/>
                <a:cs typeface="Malgun Gothic"/>
              </a:defRPr>
            </a:pPr>
            <a:r>
              <a:rPr sz="1875" b="0">
                <a:solidFill>
                  <a:srgbClr val="203D35"/>
                </a:solidFill>
                <a:latin typeface="Malgun Gothic"/>
                <a:ea typeface="Malgun Gothic"/>
                <a:cs typeface="Malgun Gothic"/>
              </a:rPr>
              <a:t>승인된 메시지 발송</a:t>
            </a:r>
          </a:p>
          <a:p xmlns:a="http://schemas.openxmlformats.org/drawingml/2006/main">
            <a:pPr>
              <a:buNone/>
              <a:defRPr sz="1875" b="0">
                <a:solidFill>
                  <a:srgbClr val="203D35"/>
                </a:solidFill>
                <a:latin typeface="Malgun Gothic"/>
                <a:ea typeface="Malgun Gothic"/>
                <a:cs typeface="Malgun Gothic"/>
              </a:defRPr>
            </a:pPr>
            <a:r>
              <a:rPr sz="1875" b="0">
                <a:solidFill>
                  <a:srgbClr val="203D35"/>
                </a:solidFill>
                <a:latin typeface="Malgun Gothic"/>
                <a:ea typeface="Malgun Gothic"/>
                <a:cs typeface="Malgun Gothic"/>
              </a:rPr>
              <a:t>예약·결제 연동 권한 확보</a:t>
            </a:r>
          </a:p>
        </p:txBody>
      </p:sp>
    </p:spTree>
    <p:extLst>
      <p:ext uri="{BB962C8B-B14F-4D97-AF65-F5344CB8AC3E}">
        <p14:creationId xmlns:p14="http://schemas.microsoft.com/office/powerpoint/2010/main" val="63079263"/>
      </p:ext>
    </p:extLst>
  </p:cSld>
</p:sld>
</file>

<file path=ppt/slides/slide16.xml><?xml version="1.0" encoding="utf-8"?>
<p:sld xmlns:p="http://schemas.openxmlformats.org/presentationml/2006/main">
  <p:cSld>
    <p:bg>
      <p:bgPr>
        <a:solidFill xmlns:a="http://schemas.openxmlformats.org/drawingml/2006/main">
          <a:srgbClr val="F5F6F1"/>
        </a:solidFill>
      </p:bgPr>
    </p:bg>
    <p:spTree>
      <p:nvGrpSpPr>
        <p:cNvPr id="1" name=""/>
        <p:cNvGrpSpPr/>
        <p:nvPr/>
      </p:nvGrpSpPr>
      <p:grpSpPr>
        <a:xfrm xmlns:a="http://schemas.openxmlformats.org/drawingml/2006/main"/>
      </p:grpSpPr>
      <p:sp>
        <p:nvSpPr>
          <p:cNvPr id="12" name="text-0.2984915201872984">
            <a:extLst xmlns:a="http://schemas.openxmlformats.org/drawingml/2006/main">
              <a:ext uri="{FF2B5EF4-FFF2-40B4-BE49-F238E27FC236}">
                <a16:creationId xmlns:a16="http://schemas.microsoft.com/office/drawing/2014/main" id="{6C2F244C-303B-49AF-A646-6C71189FA7DA}"/>
              </a:ext>
            </a:extLst>
          </p:cNvPr>
          <p:cNvSpPr>
            <a:spLocks xmlns:a="http://schemas.openxmlformats.org/drawingml/2006/main" noGrp="1"/>
          </p:cNvSpPr>
          <p:nvPr/>
        </p:nvSpPr>
        <p:spPr>
          <a:xfrm xmlns:a="http://schemas.openxmlformats.org/drawingml/2006/main">
            <a:off x="685800" y="2667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174F40"/>
                </a:solidFill>
                <a:latin typeface="Arial"/>
                <a:ea typeface="Arial"/>
                <a:cs typeface="Arial"/>
              </a:defRPr>
            </a:pPr>
            <a:r>
              <a:rPr sz="1350" b="1">
                <a:solidFill>
                  <a:srgbClr val="174F40"/>
                </a:solidFill>
                <a:latin typeface="Arial"/>
                <a:ea typeface="Arial"/>
                <a:cs typeface="Arial"/>
              </a:rPr>
              <a:t>TEUM</a:t>
            </a:r>
          </a:p>
        </p:txBody>
      </p:sp>
      <p:sp>
        <p:nvSpPr>
          <p:cNvPr id="2" name="text-1">
            <a:extLst xmlns:a="http://schemas.openxmlformats.org/drawingml/2006/main">
              <a:ext uri="{FF2B5EF4-FFF2-40B4-BE49-F238E27FC236}">
                <a16:creationId xmlns:a16="http://schemas.microsoft.com/office/drawing/2014/main" id="{B07E2D48-A564-41B7-BA87-011CE1E84E9E}"/>
              </a:ext>
            </a:extLst>
          </p:cNvPr>
          <p:cNvSpPr>
            <a:spLocks xmlns:a="http://schemas.openxmlformats.org/drawingml/2006/main" noGrp="1"/>
          </p:cNvSpPr>
          <p:nvPr/>
        </p:nvSpPr>
        <p:spPr>
          <a:xfrm xmlns:a="http://schemas.openxmlformats.org/drawingml/2006/main">
            <a:off x="10858500" y="266700"/>
            <a:ext cx="6096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16</a:t>
            </a:r>
          </a:p>
        </p:txBody>
      </p:sp>
      <p:sp>
        <p:nvSpPr>
          <p:cNvPr id="3" name="text-2">
            <a:extLst xmlns:a="http://schemas.openxmlformats.org/drawingml/2006/main">
              <a:ext uri="{FF2B5EF4-FFF2-40B4-BE49-F238E27FC236}">
                <a16:creationId xmlns:a16="http://schemas.microsoft.com/office/drawing/2014/main" id="{01727BCC-71E7-4EF9-9DE0-8B89BAC6A6E9}"/>
              </a:ext>
            </a:extLst>
          </p:cNvPr>
          <p:cNvSpPr>
            <a:spLocks xmlns:a="http://schemas.openxmlformats.org/drawingml/2006/main" noGrp="1"/>
          </p:cNvSpPr>
          <p:nvPr/>
        </p:nvSpPr>
        <p:spPr>
          <a:xfrm xmlns:a="http://schemas.openxmlformats.org/drawingml/2006/main">
            <a:off x="685800" y="762000"/>
            <a:ext cx="10858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203D35"/>
                </a:solidFill>
                <a:latin typeface="Malgun Gothic"/>
                <a:ea typeface="Malgun Gothic"/>
                <a:cs typeface="Malgun Gothic"/>
              </a:defRPr>
            </a:pPr>
            <a:r>
              <a:rPr sz="3300" b="1">
                <a:solidFill>
                  <a:srgbClr val="203D35"/>
                </a:solidFill>
                <a:latin typeface="Malgun Gothic"/>
                <a:ea typeface="Malgun Gothic"/>
                <a:cs typeface="Malgun Gothic"/>
              </a:rPr>
              <a:t>유통 경로와 입증된 성과가 경쟁력이 됩니다</a:t>
            </a:r>
          </a:p>
        </p:txBody>
      </p:sp>
      <p:sp>
        <p:nvSpPr>
          <p:cNvPr id="4" name="text-3">
            <a:extLst xmlns:a="http://schemas.openxmlformats.org/drawingml/2006/main">
              <a:ext uri="{FF2B5EF4-FFF2-40B4-BE49-F238E27FC236}">
                <a16:creationId xmlns:a16="http://schemas.microsoft.com/office/drawing/2014/main" id="{F8096B87-1DC8-4514-AB54-F27B37A39E55}"/>
              </a:ext>
            </a:extLst>
          </p:cNvPr>
          <p:cNvSpPr>
            <a:spLocks xmlns:a="http://schemas.openxmlformats.org/drawingml/2006/main" noGrp="1"/>
          </p:cNvSpPr>
          <p:nvPr/>
        </p:nvSpPr>
        <p:spPr>
          <a:xfrm xmlns:a="http://schemas.openxmlformats.org/drawingml/2006/main">
            <a:off x="685800" y="623887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앞으로 검증할 경쟁력입니다. 현재 네트워크 효과·독점 데이터·연동에 따른 방어력을 확보한 상태가 아닙니다.</a:t>
            </a:r>
          </a:p>
        </p:txBody>
      </p:sp>
      <p:sp>
        <p:nvSpPr>
          <p:cNvPr id="5" name="text-4">
            <a:extLst xmlns:a="http://schemas.openxmlformats.org/drawingml/2006/main">
              <a:ext uri="{FF2B5EF4-FFF2-40B4-BE49-F238E27FC236}">
                <a16:creationId xmlns:a16="http://schemas.microsoft.com/office/drawing/2014/main" id="{9BB2DD84-EAE2-4025-B9A1-F1C2C95BC162}"/>
              </a:ext>
            </a:extLst>
          </p:cNvPr>
          <p:cNvSpPr>
            <a:spLocks xmlns:a="http://schemas.openxmlformats.org/drawingml/2006/main" noGrp="1"/>
          </p:cNvSpPr>
          <p:nvPr/>
        </p:nvSpPr>
        <p:spPr>
          <a:xfrm xmlns:a="http://schemas.openxmlformats.org/drawingml/2006/main">
            <a:off x="685800" y="2266950"/>
            <a:ext cx="3225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203D35"/>
                </a:solidFill>
                <a:latin typeface="Malgun Gothic"/>
                <a:ea typeface="Malgun Gothic"/>
                <a:cs typeface="Malgun Gothic"/>
              </a:defRPr>
            </a:pPr>
            <a:r>
              <a:rPr sz="2025" b="1">
                <a:solidFill>
                  <a:srgbClr val="203D35"/>
                </a:solidFill>
                <a:latin typeface="Malgun Gothic"/>
                <a:ea typeface="Malgun Gothic"/>
                <a:cs typeface="Malgun Gothic"/>
              </a:rPr>
              <a:t>고객 확보 경로</a:t>
            </a:r>
          </a:p>
        </p:txBody>
      </p:sp>
      <p:sp>
        <p:nvSpPr>
          <p:cNvPr id="6" name="text-5">
            <a:extLst xmlns:a="http://schemas.openxmlformats.org/drawingml/2006/main">
              <a:ext uri="{FF2B5EF4-FFF2-40B4-BE49-F238E27FC236}">
                <a16:creationId xmlns:a16="http://schemas.microsoft.com/office/drawing/2014/main" id="{16DDA448-69AB-4247-8354-16B6DB435900}"/>
              </a:ext>
            </a:extLst>
          </p:cNvPr>
          <p:cNvSpPr>
            <a:spLocks xmlns:a="http://schemas.openxmlformats.org/drawingml/2006/main" noGrp="1"/>
          </p:cNvSpPr>
          <p:nvPr/>
        </p:nvSpPr>
        <p:spPr>
          <a:xfrm xmlns:a="http://schemas.openxmlformats.org/drawingml/2006/main">
            <a:off x="685800" y="2819400"/>
            <a:ext cx="32258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교육자·재료상과 제휴.</a:t>
            </a:r>
          </a:p>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유료 매장 유지율로</a:t>
            </a:r>
          </a:p>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유입 경로의 성과 평가.</a:t>
            </a:r>
          </a:p>
        </p:txBody>
      </p:sp>
      <p:sp>
        <p:nvSpPr>
          <p:cNvPr id="7" name="text-6">
            <a:extLst xmlns:a="http://schemas.openxmlformats.org/drawingml/2006/main">
              <a:ext uri="{FF2B5EF4-FFF2-40B4-BE49-F238E27FC236}">
                <a16:creationId xmlns:a16="http://schemas.microsoft.com/office/drawing/2014/main" id="{E071F2C5-6EAC-43B5-86F1-F1804569B7EE}"/>
              </a:ext>
            </a:extLst>
          </p:cNvPr>
          <p:cNvSpPr>
            <a:spLocks xmlns:a="http://schemas.openxmlformats.org/drawingml/2006/main" noGrp="1"/>
          </p:cNvSpPr>
          <p:nvPr/>
        </p:nvSpPr>
        <p:spPr>
          <a:xfrm xmlns:a="http://schemas.openxmlformats.org/drawingml/2006/main">
            <a:off x="4292600" y="2266950"/>
            <a:ext cx="3225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203D35"/>
                </a:solidFill>
                <a:latin typeface="Malgun Gothic"/>
                <a:ea typeface="Malgun Gothic"/>
                <a:cs typeface="Malgun Gothic"/>
              </a:defRPr>
            </a:pPr>
            <a:r>
              <a:rPr sz="2025" b="1">
                <a:solidFill>
                  <a:srgbClr val="203D35"/>
                </a:solidFill>
                <a:latin typeface="Malgun Gothic"/>
                <a:ea typeface="Malgun Gothic"/>
                <a:cs typeface="Malgun Gothic"/>
              </a:rPr>
              <a:t>성과 데이터</a:t>
            </a:r>
          </a:p>
        </p:txBody>
      </p:sp>
      <p:sp>
        <p:nvSpPr>
          <p:cNvPr id="8" name="text-7">
            <a:extLst xmlns:a="http://schemas.openxmlformats.org/drawingml/2006/main">
              <a:ext uri="{FF2B5EF4-FFF2-40B4-BE49-F238E27FC236}">
                <a16:creationId xmlns:a16="http://schemas.microsoft.com/office/drawing/2014/main" id="{E305A204-3869-4C7D-8450-85D89298B139}"/>
              </a:ext>
            </a:extLst>
          </p:cNvPr>
          <p:cNvSpPr>
            <a:spLocks xmlns:a="http://schemas.openxmlformats.org/drawingml/2006/main" noGrp="1"/>
          </p:cNvSpPr>
          <p:nvPr/>
        </p:nvSpPr>
        <p:spPr>
          <a:xfrm xmlns:a="http://schemas.openxmlformats.org/drawingml/2006/main">
            <a:off x="4292600" y="2819400"/>
            <a:ext cx="32258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동의받은 예약·방문 기록.</a:t>
            </a:r>
          </a:p>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고객 선별을 개선하고</a:t>
            </a:r>
          </a:p>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실제 추가 방문 효과 입증.</a:t>
            </a:r>
          </a:p>
        </p:txBody>
      </p:sp>
      <p:sp>
        <p:nvSpPr>
          <p:cNvPr id="9" name="text-8">
            <a:extLst xmlns:a="http://schemas.openxmlformats.org/drawingml/2006/main">
              <a:ext uri="{FF2B5EF4-FFF2-40B4-BE49-F238E27FC236}">
                <a16:creationId xmlns:a16="http://schemas.microsoft.com/office/drawing/2014/main" id="{342A5DF3-ABF2-4BA5-9081-5BA7705C6647}"/>
              </a:ext>
            </a:extLst>
          </p:cNvPr>
          <p:cNvSpPr>
            <a:spLocks xmlns:a="http://schemas.openxmlformats.org/drawingml/2006/main" noGrp="1"/>
          </p:cNvSpPr>
          <p:nvPr/>
        </p:nvSpPr>
        <p:spPr>
          <a:xfrm xmlns:a="http://schemas.openxmlformats.org/drawingml/2006/main">
            <a:off x="7899400" y="2266950"/>
            <a:ext cx="32258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203D35"/>
                </a:solidFill>
                <a:latin typeface="Malgun Gothic"/>
                <a:ea typeface="Malgun Gothic"/>
                <a:cs typeface="Malgun Gothic"/>
              </a:defRPr>
            </a:pPr>
            <a:r>
              <a:rPr sz="2025" b="1">
                <a:solidFill>
                  <a:srgbClr val="203D35"/>
                </a:solidFill>
                <a:latin typeface="Malgun Gothic"/>
                <a:ea typeface="Malgun Gothic"/>
                <a:cs typeface="Malgun Gothic"/>
              </a:rPr>
              <a:t>반복 사용</a:t>
            </a:r>
          </a:p>
        </p:txBody>
      </p:sp>
      <p:sp>
        <p:nvSpPr>
          <p:cNvPr id="10" name="text-9">
            <a:extLst xmlns:a="http://schemas.openxmlformats.org/drawingml/2006/main">
              <a:ext uri="{FF2B5EF4-FFF2-40B4-BE49-F238E27FC236}">
                <a16:creationId xmlns:a16="http://schemas.microsoft.com/office/drawing/2014/main" id="{E9387D82-1946-4ACC-AD84-A6ECC119B323}"/>
              </a:ext>
            </a:extLst>
          </p:cNvPr>
          <p:cNvSpPr>
            <a:spLocks xmlns:a="http://schemas.openxmlformats.org/drawingml/2006/main" noGrp="1"/>
          </p:cNvSpPr>
          <p:nvPr/>
        </p:nvSpPr>
        <p:spPr>
          <a:xfrm xmlns:a="http://schemas.openxmlformats.org/drawingml/2006/main">
            <a:off x="7899400" y="2819400"/>
            <a:ext cx="32258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국내 서비스와 연동해</a:t>
            </a:r>
          </a:p>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점주가 매주 반복하는</a:t>
            </a:r>
          </a:p>
          <a:p xmlns:a="http://schemas.openxmlformats.org/drawingml/2006/main">
            <a:pPr>
              <a:buNone/>
              <a:defRPr sz="2025" b="0">
                <a:solidFill>
                  <a:srgbClr val="203D35"/>
                </a:solidFill>
                <a:latin typeface="Malgun Gothic"/>
                <a:ea typeface="Malgun Gothic"/>
                <a:cs typeface="Malgun Gothic"/>
              </a:defRPr>
            </a:pPr>
            <a:r>
              <a:rPr sz="2025" b="0">
                <a:solidFill>
                  <a:srgbClr val="203D35"/>
                </a:solidFill>
                <a:latin typeface="Malgun Gothic"/>
                <a:ea typeface="Malgun Gothic"/>
                <a:cs typeface="Malgun Gothic"/>
              </a:rPr>
              <a:t>업무 흐름에 정착.</a:t>
            </a:r>
          </a:p>
        </p:txBody>
      </p:sp>
      <p:sp>
        <p:nvSpPr>
          <p:cNvPr id="11" name="text-10">
            <a:extLst xmlns:a="http://schemas.openxmlformats.org/drawingml/2006/main">
              <a:ext uri="{FF2B5EF4-FFF2-40B4-BE49-F238E27FC236}">
                <a16:creationId xmlns:a16="http://schemas.microsoft.com/office/drawing/2014/main" id="{FA93B714-6FE6-4551-B667-BE702EBE3F05}"/>
              </a:ext>
            </a:extLst>
          </p:cNvPr>
          <p:cNvSpPr>
            <a:spLocks xmlns:a="http://schemas.openxmlformats.org/drawingml/2006/main" noGrp="1"/>
          </p:cNvSpPr>
          <p:nvPr/>
        </p:nvSpPr>
        <p:spPr>
          <a:xfrm xmlns:a="http://schemas.openxmlformats.org/drawingml/2006/main">
            <a:off x="685800" y="5391150"/>
            <a:ext cx="10820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325" b="1">
                <a:solidFill>
                  <a:srgbClr val="174F40"/>
                </a:solidFill>
                <a:latin typeface="Malgun Gothic"/>
                <a:ea typeface="Malgun Gothic"/>
                <a:cs typeface="Malgun Gothic"/>
              </a:defRPr>
            </a:pPr>
            <a:r>
              <a:rPr sz="2325" b="1">
                <a:solidFill>
                  <a:srgbClr val="174F40"/>
                </a:solidFill>
                <a:latin typeface="Malgun Gothic"/>
                <a:ea typeface="Malgun Gothic"/>
                <a:cs typeface="Malgun Gothic"/>
              </a:rPr>
              <a:t>기존 무료 도구로 같은 성과가 나면 사업 방향을 재검토합니다.</a:t>
            </a:r>
          </a:p>
        </p:txBody>
      </p:sp>
    </p:spTree>
    <p:extLst>
      <p:ext uri="{BB962C8B-B14F-4D97-AF65-F5344CB8AC3E}">
        <p14:creationId xmlns:p14="http://schemas.microsoft.com/office/powerpoint/2010/main" val="1669444880"/>
      </p:ext>
    </p:extLst>
  </p:cSld>
</p:sld>
</file>

<file path=ppt/slides/slide17.xml><?xml version="1.0" encoding="utf-8"?>
<p:sld xmlns:p="http://schemas.openxmlformats.org/presentationml/2006/main">
  <p:cSld>
    <p:bg>
      <p:bgPr>
        <a:solidFill xmlns:a="http://schemas.openxmlformats.org/drawingml/2006/main">
          <a:srgbClr val="F5F6F1"/>
        </a:solidFill>
      </p:bgPr>
    </p:bg>
    <p:spTree>
      <p:nvGrpSpPr>
        <p:cNvPr id="1" name=""/>
        <p:cNvGrpSpPr/>
        <p:nvPr/>
      </p:nvGrpSpPr>
      <p:grpSpPr>
        <a:xfrm xmlns:a="http://schemas.openxmlformats.org/drawingml/2006/main"/>
      </p:grpSpPr>
      <p:sp>
        <p:nvSpPr>
          <p:cNvPr id="7" name="text-0.0805342585882507">
            <a:extLst xmlns:a="http://schemas.openxmlformats.org/drawingml/2006/main">
              <a:ext uri="{FF2B5EF4-FFF2-40B4-BE49-F238E27FC236}">
                <a16:creationId xmlns:a16="http://schemas.microsoft.com/office/drawing/2014/main" id="{F6DAF861-A0F0-41C5-A4E8-48B14F06C2D7}"/>
              </a:ext>
            </a:extLst>
          </p:cNvPr>
          <p:cNvSpPr>
            <a:spLocks xmlns:a="http://schemas.openxmlformats.org/drawingml/2006/main" noGrp="1"/>
          </p:cNvSpPr>
          <p:nvPr/>
        </p:nvSpPr>
        <p:spPr>
          <a:xfrm xmlns:a="http://schemas.openxmlformats.org/drawingml/2006/main">
            <a:off x="685800" y="2667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174F40"/>
                </a:solidFill>
                <a:latin typeface="Arial"/>
                <a:ea typeface="Arial"/>
                <a:cs typeface="Arial"/>
              </a:defRPr>
            </a:pPr>
            <a:r>
              <a:rPr sz="1350" b="1">
                <a:solidFill>
                  <a:srgbClr val="174F40"/>
                </a:solidFill>
                <a:latin typeface="Arial"/>
                <a:ea typeface="Arial"/>
                <a:cs typeface="Arial"/>
              </a:rPr>
              <a:t>TEUM</a:t>
            </a:r>
          </a:p>
        </p:txBody>
      </p:sp>
      <p:sp>
        <p:nvSpPr>
          <p:cNvPr id="2" name="text-1">
            <a:extLst xmlns:a="http://schemas.openxmlformats.org/drawingml/2006/main">
              <a:ext uri="{FF2B5EF4-FFF2-40B4-BE49-F238E27FC236}">
                <a16:creationId xmlns:a16="http://schemas.microsoft.com/office/drawing/2014/main" id="{BA97D262-D396-4ED2-8E0A-1A645CDAFB64}"/>
              </a:ext>
            </a:extLst>
          </p:cNvPr>
          <p:cNvSpPr>
            <a:spLocks xmlns:a="http://schemas.openxmlformats.org/drawingml/2006/main" noGrp="1"/>
          </p:cNvSpPr>
          <p:nvPr/>
        </p:nvSpPr>
        <p:spPr>
          <a:xfrm xmlns:a="http://schemas.openxmlformats.org/drawingml/2006/main">
            <a:off x="10858500" y="266700"/>
            <a:ext cx="6096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17</a:t>
            </a:r>
          </a:p>
        </p:txBody>
      </p:sp>
      <p:sp>
        <p:nvSpPr>
          <p:cNvPr id="3" name="text-2">
            <a:extLst xmlns:a="http://schemas.openxmlformats.org/drawingml/2006/main">
              <a:ext uri="{FF2B5EF4-FFF2-40B4-BE49-F238E27FC236}">
                <a16:creationId xmlns:a16="http://schemas.microsoft.com/office/drawing/2014/main" id="{024CCE61-9CB8-437D-90D1-B3A6B5037076}"/>
              </a:ext>
            </a:extLst>
          </p:cNvPr>
          <p:cNvSpPr>
            <a:spLocks xmlns:a="http://schemas.openxmlformats.org/drawingml/2006/main" noGrp="1"/>
          </p:cNvSpPr>
          <p:nvPr/>
        </p:nvSpPr>
        <p:spPr>
          <a:xfrm xmlns:a="http://schemas.openxmlformats.org/drawingml/2006/main">
            <a:off x="685800" y="762000"/>
            <a:ext cx="10858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1">
                <a:solidFill>
                  <a:srgbClr val="203D35"/>
                </a:solidFill>
                <a:latin typeface="Malgun Gothic"/>
                <a:ea typeface="Malgun Gothic"/>
                <a:cs typeface="Malgun Gothic"/>
              </a:defRPr>
            </a:pPr>
            <a:r>
              <a:rPr sz="3300" b="1">
                <a:solidFill>
                  <a:srgbClr val="203D35"/>
                </a:solidFill>
                <a:latin typeface="Malgun Gothic"/>
                <a:ea typeface="Malgun Gothic"/>
                <a:cs typeface="Malgun Gothic"/>
              </a:rPr>
              <a:t>프리시드 투자 유치 제안: 8억원</a:t>
            </a:r>
          </a:p>
        </p:txBody>
      </p:sp>
      <p:sp>
        <p:nvSpPr>
          <p:cNvPr id="4" name="text-3">
            <a:extLst xmlns:a="http://schemas.openxmlformats.org/drawingml/2006/main">
              <a:ext uri="{FF2B5EF4-FFF2-40B4-BE49-F238E27FC236}">
                <a16:creationId xmlns:a16="http://schemas.microsoft.com/office/drawing/2014/main" id="{CEEB251A-30FB-4370-81BD-4B1B13F22689}"/>
              </a:ext>
            </a:extLst>
          </p:cNvPr>
          <p:cNvSpPr>
            <a:spLocks xmlns:a="http://schemas.openxmlformats.org/drawingml/2006/main" noGrp="1"/>
          </p:cNvSpPr>
          <p:nvPr/>
        </p:nvSpPr>
        <p:spPr>
          <a:xfrm xmlns:a="http://schemas.openxmlformats.org/drawingml/2006/main">
            <a:off x="685800" y="623887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697965"/>
                </a:solidFill>
                <a:latin typeface="Malgun Gothic"/>
                <a:ea typeface="Malgun Gothic"/>
                <a:cs typeface="Malgun Gothic"/>
              </a:defRPr>
            </a:pPr>
            <a:r>
              <a:rPr sz="1200" b="0">
                <a:solidFill>
                  <a:srgbClr val="697965"/>
                </a:solidFill>
                <a:latin typeface="Malgun Gothic"/>
                <a:ea typeface="Malgun Gothic"/>
                <a:cs typeface="Malgun Gothic"/>
              </a:rPr>
              <a:t>예시 자금 계획이며 실제 투자 모집 조건이 아닙니다. 창업팀과 투자 확약 정보는 제공되지 않았습니다.</a:t>
            </a:r>
          </a:p>
        </p:txBody>
      </p:sp>
      <p:graphicFrame>
        <p:nvGraphicFramePr>
          <p:cNvPr id="13" name=""/>
          <p:cNvGraphicFramePr/>
          <p:nvPr/>
        </p:nvGraphicFramePr>
        <p:xfrm>
          <a:off xmlns:a="http://schemas.openxmlformats.org/drawingml/2006/main" x="685800" y="2019300"/>
          <a:ext xmlns:a="http://schemas.openxmlformats.org/drawingml/2006/main" cx="10820400" cy="3143250"/>
        </p:xfrm>
        <a:graphic xmlns:a="http://schemas.openxmlformats.org/drawingml/2006/main">
          <a:graphicData uri="http://schemas.openxmlformats.org/drawingml/2006/table">
            <a:tbl>
              <a:tblPr/>
              <a:tblGrid>
                <a:gridCol w="8429625"/>
                <a:gridCol w="2390775"/>
              </a:tblGrid>
              <a:tr h="523875">
                <a:tc>
                  <a:txBody>
                    <a:bodyPr/>
                    <a:lstStyle/>
                    <a:p>
                      <a:r>
                        <a:rPr sz="1725" b="1">
                          <a:solidFill>
                            <a:srgbClr val="FFFFFF"/>
                          </a:solidFill>
                          <a:latin typeface="Malgun Gothic"/>
                          <a:ea typeface="Malgun Gothic"/>
                          <a:cs typeface="Malgun Gothic"/>
                        </a:rPr>
                        <a:t>18개월 자금 사용 계획</a:t>
                      </a:r>
                    </a:p>
                  </a:txBody>
                  <a:tcPr marL="91440" marR="91440" marT="45720" marB="45720">
                    <a:solidFill>
                      <a:srgbClr val="174F40"/>
                    </a:solidFill>
                  </a:tcPr>
                </a:tc>
                <a:tc>
                  <a:txBody>
                    <a:bodyPr/>
                    <a:lstStyle/>
                    <a:p>
                      <a:r>
                        <a:rPr sz="1725" b="1">
                          <a:solidFill>
                            <a:srgbClr val="FFFFFF"/>
                          </a:solidFill>
                          <a:latin typeface="Malgun Gothic"/>
                          <a:ea typeface="Malgun Gothic"/>
                          <a:cs typeface="Malgun Gothic"/>
                        </a:rPr>
                        <a:t>금액</a:t>
                      </a:r>
                    </a:p>
                  </a:txBody>
                  <a:tcPr marL="91440" marR="91440" marT="45720" marB="45720">
                    <a:solidFill>
                      <a:srgbClr val="174F40"/>
                    </a:solidFill>
                  </a:tcPr>
                </a:tc>
              </a:tr>
              <a:tr h="523875">
                <a:tc>
                  <a:txBody>
                    <a:bodyPr/>
                    <a:lstStyle/>
                    <a:p>
                      <a:r>
                        <a:rPr sz="1725" b="0">
                          <a:solidFill>
                            <a:srgbClr val="203D35"/>
                          </a:solidFill>
                          <a:latin typeface="Malgun Gothic"/>
                          <a:ea typeface="Malgun Gothic"/>
                          <a:cs typeface="Malgun Gothic"/>
                        </a:rPr>
                        <a:t>제품·개발·현장 운영</a:t>
                      </a:r>
                    </a:p>
                  </a:txBody>
                  <a:tcPr marL="91440" marR="91440" marT="45720" marB="45720">
                    <a:solidFill>
                      <a:srgbClr val="FFFFFF"/>
                    </a:solidFill>
                  </a:tcPr>
                </a:tc>
                <a:tc>
                  <a:txBody>
                    <a:bodyPr/>
                    <a:lstStyle/>
                    <a:p>
                      <a:r>
                        <a:rPr sz="1725" b="0">
                          <a:solidFill>
                            <a:srgbClr val="203D35"/>
                          </a:solidFill>
                          <a:latin typeface="Malgun Gothic"/>
                          <a:ea typeface="Malgun Gothic"/>
                          <a:cs typeface="Malgun Gothic"/>
                        </a:rPr>
                        <a:t>4억 8천만원</a:t>
                      </a:r>
                    </a:p>
                  </a:txBody>
                  <a:tcPr marL="91440" marR="91440" marT="45720" marB="45720">
                    <a:solidFill>
                      <a:srgbClr val="FFFFFF"/>
                    </a:solidFill>
                  </a:tcPr>
                </a:tc>
              </a:tr>
              <a:tr h="523875">
                <a:tc>
                  <a:txBody>
                    <a:bodyPr/>
                    <a:lstStyle/>
                    <a:p>
                      <a:r>
                        <a:rPr sz="1725" b="0">
                          <a:solidFill>
                            <a:srgbClr val="203D35"/>
                          </a:solidFill>
                          <a:latin typeface="Malgun Gothic"/>
                          <a:ea typeface="Malgun Gothic"/>
                          <a:cs typeface="Malgun Gothic"/>
                        </a:rPr>
                        <a:t>매장 확보·제휴 영업</a:t>
                      </a:r>
                    </a:p>
                  </a:txBody>
                  <a:tcPr marL="91440" marR="91440" marT="45720" marB="45720">
                    <a:solidFill>
                      <a:srgbClr val="EDF1E5"/>
                    </a:solidFill>
                  </a:tcPr>
                </a:tc>
                <a:tc>
                  <a:txBody>
                    <a:bodyPr/>
                    <a:lstStyle/>
                    <a:p>
                      <a:r>
                        <a:rPr sz="1725" b="0">
                          <a:solidFill>
                            <a:srgbClr val="203D35"/>
                          </a:solidFill>
                          <a:latin typeface="Malgun Gothic"/>
                          <a:ea typeface="Malgun Gothic"/>
                          <a:cs typeface="Malgun Gothic"/>
                        </a:rPr>
                        <a:t>1억 2천만원</a:t>
                      </a:r>
                    </a:p>
                  </a:txBody>
                  <a:tcPr marL="91440" marR="91440" marT="45720" marB="45720">
                    <a:solidFill>
                      <a:srgbClr val="EDF1E5"/>
                    </a:solidFill>
                  </a:tcPr>
                </a:tc>
              </a:tr>
              <a:tr h="523875">
                <a:tc>
                  <a:txBody>
                    <a:bodyPr/>
                    <a:lstStyle/>
                    <a:p>
                      <a:r>
                        <a:rPr sz="1725" b="0">
                          <a:solidFill>
                            <a:srgbClr val="203D35"/>
                          </a:solidFill>
                          <a:latin typeface="Malgun Gothic"/>
                          <a:ea typeface="Malgun Gothic"/>
                          <a:cs typeface="Malgun Gothic"/>
                        </a:rPr>
                        <a:t>인프라·보안·외부 연동</a:t>
                      </a:r>
                    </a:p>
                  </a:txBody>
                  <a:tcPr marL="91440" marR="91440" marT="45720" marB="45720">
                    <a:solidFill>
                      <a:srgbClr val="FFFFFF"/>
                    </a:solidFill>
                  </a:tcPr>
                </a:tc>
                <a:tc>
                  <a:txBody>
                    <a:bodyPr/>
                    <a:lstStyle/>
                    <a:p>
                      <a:r>
                        <a:rPr sz="1725" b="0">
                          <a:solidFill>
                            <a:srgbClr val="203D35"/>
                          </a:solidFill>
                          <a:latin typeface="Malgun Gothic"/>
                          <a:ea typeface="Malgun Gothic"/>
                          <a:cs typeface="Malgun Gothic"/>
                        </a:rPr>
                        <a:t>8천만원</a:t>
                      </a:r>
                    </a:p>
                  </a:txBody>
                  <a:tcPr marL="91440" marR="91440" marT="45720" marB="45720">
                    <a:solidFill>
                      <a:srgbClr val="FFFFFF"/>
                    </a:solidFill>
                  </a:tcPr>
                </a:tc>
              </a:tr>
              <a:tr h="523875">
                <a:tc>
                  <a:txBody>
                    <a:bodyPr/>
                    <a:lstStyle/>
                    <a:p>
                      <a:r>
                        <a:rPr sz="1725" b="0">
                          <a:solidFill>
                            <a:srgbClr val="203D35"/>
                          </a:solidFill>
                          <a:latin typeface="Malgun Gothic"/>
                          <a:ea typeface="Malgun Gothic"/>
                          <a:cs typeface="Malgun Gothic"/>
                        </a:rPr>
                        <a:t>법무·회계·운영 관리</a:t>
                      </a:r>
                    </a:p>
                  </a:txBody>
                  <a:tcPr marL="91440" marR="91440" marT="45720" marB="45720">
                    <a:solidFill>
                      <a:srgbClr val="EDF1E5"/>
                    </a:solidFill>
                  </a:tcPr>
                </a:tc>
                <a:tc>
                  <a:txBody>
                    <a:bodyPr/>
                    <a:lstStyle/>
                    <a:p>
                      <a:r>
                        <a:rPr sz="1725" b="0">
                          <a:solidFill>
                            <a:srgbClr val="203D35"/>
                          </a:solidFill>
                          <a:latin typeface="Malgun Gothic"/>
                          <a:ea typeface="Malgun Gothic"/>
                          <a:cs typeface="Malgun Gothic"/>
                        </a:rPr>
                        <a:t>4천만원</a:t>
                      </a:r>
                    </a:p>
                  </a:txBody>
                  <a:tcPr marL="91440" marR="91440" marT="45720" marB="45720">
                    <a:solidFill>
                      <a:srgbClr val="EDF1E5"/>
                    </a:solidFill>
                  </a:tcPr>
                </a:tc>
              </a:tr>
              <a:tr h="523875">
                <a:tc>
                  <a:txBody>
                    <a:bodyPr/>
                    <a:lstStyle/>
                    <a:p>
                      <a:r>
                        <a:rPr sz="1725" b="1">
                          <a:solidFill>
                            <a:srgbClr val="203D35"/>
                          </a:solidFill>
                          <a:latin typeface="Malgun Gothic"/>
                          <a:ea typeface="Malgun Gothic"/>
                          <a:cs typeface="Malgun Gothic"/>
                        </a:rPr>
                        <a:t>예비비</a:t>
                      </a:r>
                    </a:p>
                  </a:txBody>
                  <a:tcPr marL="91440" marR="91440" marT="45720" marB="45720">
                    <a:solidFill>
                      <a:srgbClr val="FFFFFF"/>
                    </a:solidFill>
                  </a:tcPr>
                </a:tc>
                <a:tc>
                  <a:txBody>
                    <a:bodyPr/>
                    <a:lstStyle/>
                    <a:p>
                      <a:r>
                        <a:rPr sz="1725" b="1">
                          <a:solidFill>
                            <a:srgbClr val="203D35"/>
                          </a:solidFill>
                          <a:latin typeface="Malgun Gothic"/>
                          <a:ea typeface="Malgun Gothic"/>
                          <a:cs typeface="Malgun Gothic"/>
                        </a:rPr>
                        <a:t>8천만원</a:t>
                      </a:r>
                    </a:p>
                  </a:txBody>
                  <a:tcPr marL="91440" marR="91440" marT="45720" marB="45720">
                    <a:solidFill>
                      <a:srgbClr val="FFFFFF"/>
                    </a:solidFill>
                  </a:tcPr>
                </a:tc>
              </a:tr>
            </a:tbl>
          </a:graphicData>
        </a:graphic>
      </p:graphicFrame>
      <p:sp>
        <p:nvSpPr>
          <p:cNvPr id="6" name="text-4">
            <a:extLst xmlns:a="http://schemas.openxmlformats.org/drawingml/2006/main">
              <a:ext uri="{FF2B5EF4-FFF2-40B4-BE49-F238E27FC236}">
                <a16:creationId xmlns:a16="http://schemas.microsoft.com/office/drawing/2014/main" id="{9A0AEC0D-3330-46C8-9A9E-E03D7829B00B}"/>
              </a:ext>
            </a:extLst>
          </p:cNvPr>
          <p:cNvSpPr>
            <a:spLocks xmlns:a="http://schemas.openxmlformats.org/drawingml/2006/main" noGrp="1"/>
          </p:cNvSpPr>
          <p:nvPr/>
        </p:nvSpPr>
        <p:spPr>
          <a:xfrm xmlns:a="http://schemas.openxmlformats.org/drawingml/2006/main">
            <a:off x="685800" y="549592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1">
                <a:solidFill>
                  <a:srgbClr val="174F40"/>
                </a:solidFill>
                <a:latin typeface="Malgun Gothic"/>
                <a:ea typeface="Malgun Gothic"/>
                <a:cs typeface="Malgun Gothic"/>
              </a:defRPr>
            </a:pPr>
            <a:r>
              <a:rPr sz="1875" b="1">
                <a:solidFill>
                  <a:srgbClr val="174F40"/>
                </a:solidFill>
                <a:latin typeface="Malgun Gothic"/>
                <a:ea typeface="Malgun Gothic"/>
                <a:cs typeface="Malgun Gothic"/>
              </a:rPr>
              <a:t>추가 이익의 입증과 반복 가능한 영업 경로에 투자합니다.</a:t>
            </a:r>
          </a:p>
        </p:txBody>
      </p:sp>
    </p:spTree>
    <p:extLst>
      <p:ext uri="{BB962C8B-B14F-4D97-AF65-F5344CB8AC3E}">
        <p14:creationId xmlns:p14="http://schemas.microsoft.com/office/powerpoint/2010/main" val="97262976"/>
      </p:ext>
    </p:extLst>
  </p:cSld>
</p:sld>
</file>

<file path=ppt/slides/slide18.xml><?xml version="1.0" encoding="utf-8"?>
<p:sld xmlns:p="http://schemas.openxmlformats.org/presentationml/2006/main">
  <p:cSld>
    <p:bg>
      <p:bgPr>
        <a:solidFill xmlns:a="http://schemas.openxmlformats.org/drawingml/2006/main">
          <a:srgbClr val="174F40"/>
        </a:solidFill>
      </p:bgPr>
    </p:bg>
    <p:spTree>
      <p:nvGrpSpPr>
        <p:cNvPr id="1" name=""/>
        <p:cNvGrpSpPr/>
        <p:nvPr/>
      </p:nvGrpSpPr>
      <p:grpSpPr>
        <a:xfrm xmlns:a="http://schemas.openxmlformats.org/drawingml/2006/main"/>
      </p:grpSpPr>
      <p:sp>
        <p:nvSpPr>
          <p:cNvPr id="10" name="text-0.4194816689134735">
            <a:extLst xmlns:a="http://schemas.openxmlformats.org/drawingml/2006/main">
              <a:ext uri="{FF2B5EF4-FFF2-40B4-BE49-F238E27FC236}">
                <a16:creationId xmlns:a16="http://schemas.microsoft.com/office/drawing/2014/main" id="{DFF97BCF-F739-4A12-9BEF-5D066274C857}"/>
              </a:ext>
            </a:extLst>
          </p:cNvPr>
          <p:cNvSpPr>
            <a:spLocks xmlns:a="http://schemas.openxmlformats.org/drawingml/2006/main" noGrp="1"/>
          </p:cNvSpPr>
          <p:nvPr/>
        </p:nvSpPr>
        <p:spPr>
          <a:xfrm xmlns:a="http://schemas.openxmlformats.org/drawingml/2006/main">
            <a:off x="685800" y="266700"/>
            <a:ext cx="1905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D9ED8C"/>
                </a:solidFill>
                <a:latin typeface="Arial"/>
                <a:ea typeface="Arial"/>
                <a:cs typeface="Arial"/>
              </a:defRPr>
            </a:pPr>
            <a:r>
              <a:rPr sz="1350" b="1">
                <a:solidFill>
                  <a:srgbClr val="D9ED8C"/>
                </a:solidFill>
                <a:latin typeface="Arial"/>
                <a:ea typeface="Arial"/>
                <a:cs typeface="Arial"/>
              </a:rPr>
              <a:t>TEUM</a:t>
            </a:r>
          </a:p>
        </p:txBody>
      </p:sp>
      <p:sp>
        <p:nvSpPr>
          <p:cNvPr id="2" name="text-1">
            <a:extLst xmlns:a="http://schemas.openxmlformats.org/drawingml/2006/main">
              <a:ext uri="{FF2B5EF4-FFF2-40B4-BE49-F238E27FC236}">
                <a16:creationId xmlns:a16="http://schemas.microsoft.com/office/drawing/2014/main" id="{2339B7FB-602B-408B-9DC1-4651A6BDB64D}"/>
              </a:ext>
            </a:extLst>
          </p:cNvPr>
          <p:cNvSpPr>
            <a:spLocks xmlns:a="http://schemas.openxmlformats.org/drawingml/2006/main" noGrp="1"/>
          </p:cNvSpPr>
          <p:nvPr/>
        </p:nvSpPr>
        <p:spPr>
          <a:xfrm xmlns:a="http://schemas.openxmlformats.org/drawingml/2006/main">
            <a:off x="10858500" y="266700"/>
            <a:ext cx="6096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BED0B6"/>
                </a:solidFill>
                <a:latin typeface="Malgun Gothic"/>
                <a:ea typeface="Malgun Gothic"/>
                <a:cs typeface="Malgun Gothic"/>
              </a:defRPr>
            </a:pPr>
            <a:r>
              <a:rPr sz="1200" b="0">
                <a:solidFill>
                  <a:srgbClr val="BED0B6"/>
                </a:solidFill>
                <a:latin typeface="Malgun Gothic"/>
                <a:ea typeface="Malgun Gothic"/>
                <a:cs typeface="Malgun Gothic"/>
              </a:rPr>
              <a:t>18</a:t>
            </a:r>
          </a:p>
        </p:txBody>
      </p:sp>
      <p:sp>
        <p:nvSpPr>
          <p:cNvPr id="3" name="text-2">
            <a:extLst xmlns:a="http://schemas.openxmlformats.org/drawingml/2006/main">
              <a:ext uri="{FF2B5EF4-FFF2-40B4-BE49-F238E27FC236}">
                <a16:creationId xmlns:a16="http://schemas.microsoft.com/office/drawing/2014/main" id="{E1B699D8-83A4-43B3-9495-59456268B84B}"/>
              </a:ext>
            </a:extLst>
          </p:cNvPr>
          <p:cNvSpPr>
            <a:spLocks xmlns:a="http://schemas.openxmlformats.org/drawingml/2006/main" noGrp="1"/>
          </p:cNvSpPr>
          <p:nvPr/>
        </p:nvSpPr>
        <p:spPr>
          <a:xfrm xmlns:a="http://schemas.openxmlformats.org/drawingml/2006/main">
            <a:off x="685800" y="623887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B8CDB6"/>
                </a:solidFill>
                <a:latin typeface="Malgun Gothic"/>
                <a:ea typeface="Malgun Gothic"/>
                <a:cs typeface="Malgun Gothic"/>
              </a:defRPr>
            </a:pPr>
            <a:r>
              <a:rPr sz="1200" b="0">
                <a:solidFill>
                  <a:srgbClr val="B8CDB6"/>
                </a:solidFill>
                <a:latin typeface="Malgun Gothic"/>
                <a:ea typeface="Malgun Gothic"/>
                <a:cs typeface="Malgun Gothic"/>
              </a:rPr>
              <a:t>프로토타입과 조사 자료를 함께 확인할 수 있습니다. 실제 고객 성과는 아직 검증되지 않았습니다.</a:t>
            </a:r>
          </a:p>
        </p:txBody>
      </p:sp>
      <p:sp>
        <p:nvSpPr>
          <p:cNvPr id="4" name="text-3">
            <a:extLst xmlns:a="http://schemas.openxmlformats.org/drawingml/2006/main">
              <a:ext uri="{FF2B5EF4-FFF2-40B4-BE49-F238E27FC236}">
                <a16:creationId xmlns:a16="http://schemas.microsoft.com/office/drawing/2014/main" id="{5907D00C-261B-48B1-A9D0-09F73BC5D482}"/>
              </a:ext>
            </a:extLst>
          </p:cNvPr>
          <p:cNvSpPr>
            <a:spLocks xmlns:a="http://schemas.openxmlformats.org/drawingml/2006/main" noGrp="1"/>
          </p:cNvSpPr>
          <p:nvPr/>
        </p:nvSpPr>
        <p:spPr>
          <a:xfrm xmlns:a="http://schemas.openxmlformats.org/drawingml/2006/main">
            <a:off x="685800" y="1447800"/>
            <a:ext cx="10858500" cy="1752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4800" b="1">
                <a:solidFill>
                  <a:srgbClr val="FFFFFF"/>
                </a:solidFill>
                <a:latin typeface="Malgun Gothic"/>
                <a:ea typeface="Malgun Gothic"/>
                <a:cs typeface="Malgun Gothic"/>
              </a:defRPr>
            </a:pPr>
            <a:r>
              <a:rPr sz="4800" b="1">
                <a:solidFill>
                  <a:srgbClr val="FFFFFF"/>
                </a:solidFill>
                <a:latin typeface="Malgun Gothic"/>
                <a:ea typeface="Malgun Gothic"/>
                <a:cs typeface="Malgun Gothic"/>
              </a:rPr>
              <a:t>비어 있던 한 시간,</a:t>
            </a:r>
          </a:p>
          <a:p xmlns:a="http://schemas.openxmlformats.org/drawingml/2006/main">
            <a:pPr>
              <a:buNone/>
              <a:defRPr sz="4800" b="1">
                <a:solidFill>
                  <a:srgbClr val="FFFFFF"/>
                </a:solidFill>
                <a:latin typeface="Malgun Gothic"/>
                <a:ea typeface="Malgun Gothic"/>
                <a:cs typeface="Malgun Gothic"/>
              </a:defRPr>
            </a:pPr>
            <a:r>
              <a:rPr sz="4800" b="1">
                <a:solidFill>
                  <a:srgbClr val="FFFFFF"/>
                </a:solidFill>
                <a:latin typeface="Malgun Gothic"/>
                <a:ea typeface="Malgun Gothic"/>
                <a:cs typeface="Malgun Gothic"/>
              </a:rPr>
              <a:t>이용료를 낼 이유가 되다</a:t>
            </a:r>
          </a:p>
        </p:txBody>
      </p:sp>
      <p:sp>
        <p:nvSpPr>
          <p:cNvPr id="5" name="text-4">
            <a:extLst xmlns:a="http://schemas.openxmlformats.org/drawingml/2006/main">
              <a:ext uri="{FF2B5EF4-FFF2-40B4-BE49-F238E27FC236}">
                <a16:creationId xmlns:a16="http://schemas.microsoft.com/office/drawing/2014/main" id="{661DE0CA-07D6-4F25-9F5D-9907BD574DFF}"/>
              </a:ext>
            </a:extLst>
          </p:cNvPr>
          <p:cNvSpPr>
            <a:spLocks xmlns:a="http://schemas.openxmlformats.org/drawingml/2006/main" noGrp="1"/>
          </p:cNvSpPr>
          <p:nvPr/>
        </p:nvSpPr>
        <p:spPr>
          <a:xfrm xmlns:a="http://schemas.openxmlformats.org/drawingml/2006/main">
            <a:off x="685800" y="3486150"/>
            <a:ext cx="10820400" cy="1019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475" b="0">
                <a:solidFill>
                  <a:srgbClr val="D4E5C8"/>
                </a:solidFill>
                <a:latin typeface="Malgun Gothic"/>
                <a:ea typeface="Malgun Gothic"/>
                <a:cs typeface="Malgun Gothic"/>
              </a:defRPr>
            </a:pPr>
            <a:r>
              <a:rPr sz="2475" b="0">
                <a:solidFill>
                  <a:srgbClr val="D4E5C8"/>
                </a:solidFill>
                <a:latin typeface="Malgun Gothic"/>
                <a:ea typeface="Malgun Gothic"/>
                <a:cs typeface="Malgun Gothic"/>
              </a:rPr>
              <a:t>제품은 로컬 환경에서 작동합니다.</a:t>
            </a:r>
          </a:p>
          <a:p xmlns:a="http://schemas.openxmlformats.org/drawingml/2006/main">
            <a:pPr>
              <a:buNone/>
              <a:defRPr sz="2475" b="0">
                <a:solidFill>
                  <a:srgbClr val="D4E5C8"/>
                </a:solidFill>
                <a:latin typeface="Malgun Gothic"/>
                <a:ea typeface="Malgun Gothic"/>
                <a:cs typeface="Malgun Gothic"/>
              </a:defRPr>
            </a:pPr>
            <a:r>
              <a:rPr sz="2475" b="0">
                <a:solidFill>
                  <a:srgbClr val="D4E5C8"/>
                </a:solidFill>
                <a:latin typeface="Malgun Gothic"/>
                <a:ea typeface="Malgun Gothic"/>
                <a:cs typeface="Malgun Gothic"/>
              </a:rPr>
              <a:t>이제 현장에서 사업성을 확인할 차례입니다.</a:t>
            </a:r>
          </a:p>
        </p:txBody>
      </p:sp>
      <p:sp>
        <p:nvSpPr>
          <p:cNvPr id="6" name="text-5">
            <a:extLst xmlns:a="http://schemas.openxmlformats.org/drawingml/2006/main">
              <a:ext uri="{FF2B5EF4-FFF2-40B4-BE49-F238E27FC236}">
                <a16:creationId xmlns:a16="http://schemas.microsoft.com/office/drawing/2014/main" id="{63BCED74-535E-43FF-A02C-38BB4941B817}"/>
              </a:ext>
            </a:extLst>
          </p:cNvPr>
          <p:cNvSpPr>
            <a:spLocks xmlns:a="http://schemas.openxmlformats.org/drawingml/2006/main" noGrp="1"/>
          </p:cNvSpPr>
          <p:nvPr/>
        </p:nvSpPr>
        <p:spPr>
          <a:xfrm xmlns:a="http://schemas.openxmlformats.org/drawingml/2006/main">
            <a:off x="685800" y="4876800"/>
            <a:ext cx="50292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D9ED8C"/>
                </a:solidFill>
                <a:latin typeface="Malgun Gothic"/>
                <a:ea typeface="Malgun Gothic"/>
                <a:cs typeface="Malgun Gothic"/>
              </a:defRPr>
            </a:pPr>
            <a:r>
              <a:rPr sz="2025" b="1">
                <a:solidFill>
                  <a:srgbClr val="D9ED8C"/>
                </a:solidFill>
                <a:latin typeface="Malgun Gothic"/>
                <a:ea typeface="Malgun Gothic"/>
                <a:cs typeface="Malgun Gothic"/>
              </a:rPr>
              <a:t>다음 검증</a:t>
            </a:r>
          </a:p>
        </p:txBody>
      </p:sp>
      <p:sp>
        <p:nvSpPr>
          <p:cNvPr id="7" name="text-6">
            <a:extLst xmlns:a="http://schemas.openxmlformats.org/drawingml/2006/main">
              <a:ext uri="{FF2B5EF4-FFF2-40B4-BE49-F238E27FC236}">
                <a16:creationId xmlns:a16="http://schemas.microsoft.com/office/drawing/2014/main" id="{FB2C357B-E320-4F9D-B348-EBF2D95D3670}"/>
              </a:ext>
            </a:extLst>
          </p:cNvPr>
          <p:cNvSpPr>
            <a:spLocks xmlns:a="http://schemas.openxmlformats.org/drawingml/2006/main" noGrp="1"/>
          </p:cNvSpPr>
          <p:nvPr/>
        </p:nvSpPr>
        <p:spPr>
          <a:xfrm xmlns:a="http://schemas.openxmlformats.org/drawingml/2006/main">
            <a:off x="685800" y="5429250"/>
            <a:ext cx="50292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D9ED8C"/>
                </a:solidFill>
                <a:latin typeface="Malgun Gothic"/>
                <a:ea typeface="Malgun Gothic"/>
                <a:cs typeface="Malgun Gothic"/>
              </a:defRPr>
            </a:pPr>
            <a:r>
              <a:rPr sz="2025" b="0">
                <a:solidFill>
                  <a:srgbClr val="D9ED8C"/>
                </a:solidFill>
                <a:latin typeface="Malgun Gothic"/>
                <a:ea typeface="Malgun Gothic"/>
                <a:cs typeface="Malgun Gothic"/>
              </a:rPr>
              <a:t>조건에 맞는 시범 매장 30곳</a:t>
            </a:r>
          </a:p>
        </p:txBody>
      </p:sp>
      <p:sp>
        <p:nvSpPr>
          <p:cNvPr id="8" name="text-7">
            <a:extLst xmlns:a="http://schemas.openxmlformats.org/drawingml/2006/main">
              <a:ext uri="{FF2B5EF4-FFF2-40B4-BE49-F238E27FC236}">
                <a16:creationId xmlns:a16="http://schemas.microsoft.com/office/drawing/2014/main" id="{C3431AC9-5B07-4E72-8FC6-E7CD4A3EB6F0}"/>
              </a:ext>
            </a:extLst>
          </p:cNvPr>
          <p:cNvSpPr>
            <a:spLocks xmlns:a="http://schemas.openxmlformats.org/drawingml/2006/main" noGrp="1"/>
          </p:cNvSpPr>
          <p:nvPr/>
        </p:nvSpPr>
        <p:spPr>
          <a:xfrm xmlns:a="http://schemas.openxmlformats.org/drawingml/2006/main">
            <a:off x="6096000" y="4876800"/>
            <a:ext cx="50292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D9ED8C"/>
                </a:solidFill>
                <a:latin typeface="Malgun Gothic"/>
                <a:ea typeface="Malgun Gothic"/>
                <a:cs typeface="Malgun Gothic"/>
              </a:defRPr>
            </a:pPr>
            <a:r>
              <a:rPr sz="2025" b="1">
                <a:solidFill>
                  <a:srgbClr val="D9ED8C"/>
                </a:solidFill>
                <a:latin typeface="Malgun Gothic"/>
                <a:ea typeface="Malgun Gothic"/>
                <a:cs typeface="Malgun Gothic"/>
              </a:rPr>
              <a:t>사업 판단 기준</a:t>
            </a:r>
          </a:p>
        </p:txBody>
      </p:sp>
      <p:sp>
        <p:nvSpPr>
          <p:cNvPr id="9" name="text-8">
            <a:extLst xmlns:a="http://schemas.openxmlformats.org/drawingml/2006/main">
              <a:ext uri="{FF2B5EF4-FFF2-40B4-BE49-F238E27FC236}">
                <a16:creationId xmlns:a16="http://schemas.microsoft.com/office/drawing/2014/main" id="{843E9966-554F-45D3-880C-0B3B2151657E}"/>
              </a:ext>
            </a:extLst>
          </p:cNvPr>
          <p:cNvSpPr>
            <a:spLocks xmlns:a="http://schemas.openxmlformats.org/drawingml/2006/main" noGrp="1"/>
          </p:cNvSpPr>
          <p:nvPr/>
        </p:nvSpPr>
        <p:spPr>
          <a:xfrm xmlns:a="http://schemas.openxmlformats.org/drawingml/2006/main">
            <a:off x="6096000" y="5429250"/>
            <a:ext cx="50292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D9ED8C"/>
                </a:solidFill>
                <a:latin typeface="Malgun Gothic"/>
                <a:ea typeface="Malgun Gothic"/>
                <a:cs typeface="Malgun Gothic"/>
              </a:defRPr>
            </a:pPr>
            <a:r>
              <a:rPr sz="2025" b="0">
                <a:solidFill>
                  <a:srgbClr val="D9ED8C"/>
                </a:solidFill>
                <a:latin typeface="Malgun Gothic"/>
                <a:ea typeface="Malgun Gothic"/>
                <a:cs typeface="Malgun Gothic"/>
              </a:rPr>
              <a:t>순증 이익·지불 의사·고객 유지율</a:t>
            </a:r>
          </a:p>
        </p:txBody>
      </p:sp>
    </p:spTree>
    <p:extLst>
      <p:ext uri="{BB962C8B-B14F-4D97-AF65-F5344CB8AC3E}">
        <p14:creationId xmlns:p14="http://schemas.microsoft.com/office/powerpoint/2010/main" val="46446340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2026-09-25T15:04:04.5770000Z</dcterms:created>
  <dcterms:modified xsi:type="dcterms:W3CDTF">2026-09-25T15:04:04.5770000Z</dcterms:modified>
</coreProperties>
</file>